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257"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Fira Sans Light Bold" panose="020B0604020202020204" charset="0"/>
      <p:regular r:id="rId11"/>
    </p:embeddedFont>
    <p:embeddedFont>
      <p:font typeface="Open Sans" panose="020B0606030504020204" pitchFamily="34" charset="0"/>
      <p:regular r:id="rId12"/>
      <p:bold r:id="rId13"/>
      <p:italic r:id="rId14"/>
      <p:boldItalic r:id="rId15"/>
    </p:embeddedFont>
    <p:embeddedFont>
      <p:font typeface="Open Sans Bold" panose="020B0806030504020204" charset="0"/>
      <p:regular r:id="rId16"/>
      <p:bold r:id="rId17"/>
    </p:embeddedFont>
  </p:embeddedFontLst>
  <p:defaultTextStyle>
    <a:defPPr>
      <a:defRPr lang="en-US"/>
    </a:defPPr>
    <a:lvl1pPr marL="0" algn="l" defTabSz="609329" rtl="0" eaLnBrk="1" latinLnBrk="0" hangingPunct="1">
      <a:defRPr sz="1200" kern="1200">
        <a:solidFill>
          <a:schemeClr val="tx1"/>
        </a:solidFill>
        <a:latin typeface="+mn-lt"/>
        <a:ea typeface="+mn-ea"/>
        <a:cs typeface="+mn-cs"/>
      </a:defRPr>
    </a:lvl1pPr>
    <a:lvl2pPr marL="304664" algn="l" defTabSz="609329" rtl="0" eaLnBrk="1" latinLnBrk="0" hangingPunct="1">
      <a:defRPr sz="1200" kern="1200">
        <a:solidFill>
          <a:schemeClr val="tx1"/>
        </a:solidFill>
        <a:latin typeface="+mn-lt"/>
        <a:ea typeface="+mn-ea"/>
        <a:cs typeface="+mn-cs"/>
      </a:defRPr>
    </a:lvl2pPr>
    <a:lvl3pPr marL="609329" algn="l" defTabSz="609329" rtl="0" eaLnBrk="1" latinLnBrk="0" hangingPunct="1">
      <a:defRPr sz="1200" kern="1200">
        <a:solidFill>
          <a:schemeClr val="tx1"/>
        </a:solidFill>
        <a:latin typeface="+mn-lt"/>
        <a:ea typeface="+mn-ea"/>
        <a:cs typeface="+mn-cs"/>
      </a:defRPr>
    </a:lvl3pPr>
    <a:lvl4pPr marL="913992" algn="l" defTabSz="609329" rtl="0" eaLnBrk="1" latinLnBrk="0" hangingPunct="1">
      <a:defRPr sz="1200" kern="1200">
        <a:solidFill>
          <a:schemeClr val="tx1"/>
        </a:solidFill>
        <a:latin typeface="+mn-lt"/>
        <a:ea typeface="+mn-ea"/>
        <a:cs typeface="+mn-cs"/>
      </a:defRPr>
    </a:lvl4pPr>
    <a:lvl5pPr marL="1218656" algn="l" defTabSz="609329" rtl="0" eaLnBrk="1" latinLnBrk="0" hangingPunct="1">
      <a:defRPr sz="1200" kern="1200">
        <a:solidFill>
          <a:schemeClr val="tx1"/>
        </a:solidFill>
        <a:latin typeface="+mn-lt"/>
        <a:ea typeface="+mn-ea"/>
        <a:cs typeface="+mn-cs"/>
      </a:defRPr>
    </a:lvl5pPr>
    <a:lvl6pPr marL="1523321" algn="l" defTabSz="609329" rtl="0" eaLnBrk="1" latinLnBrk="0" hangingPunct="1">
      <a:defRPr sz="1200" kern="1200">
        <a:solidFill>
          <a:schemeClr val="tx1"/>
        </a:solidFill>
        <a:latin typeface="+mn-lt"/>
        <a:ea typeface="+mn-ea"/>
        <a:cs typeface="+mn-cs"/>
      </a:defRPr>
    </a:lvl6pPr>
    <a:lvl7pPr marL="1827985" algn="l" defTabSz="609329" rtl="0" eaLnBrk="1" latinLnBrk="0" hangingPunct="1">
      <a:defRPr sz="1200" kern="1200">
        <a:solidFill>
          <a:schemeClr val="tx1"/>
        </a:solidFill>
        <a:latin typeface="+mn-lt"/>
        <a:ea typeface="+mn-ea"/>
        <a:cs typeface="+mn-cs"/>
      </a:defRPr>
    </a:lvl7pPr>
    <a:lvl8pPr marL="2132648" algn="l" defTabSz="609329" rtl="0" eaLnBrk="1" latinLnBrk="0" hangingPunct="1">
      <a:defRPr sz="1200" kern="1200">
        <a:solidFill>
          <a:schemeClr val="tx1"/>
        </a:solidFill>
        <a:latin typeface="+mn-lt"/>
        <a:ea typeface="+mn-ea"/>
        <a:cs typeface="+mn-cs"/>
      </a:defRPr>
    </a:lvl8pPr>
    <a:lvl9pPr marL="2437312" algn="l" defTabSz="60932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C07FE-DF90-4B62-AB11-0EAC58867374}" v="1" dt="2023-05-16T07:20:48.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41" autoAdjust="0"/>
    <p:restoredTop sz="94801" autoAdjust="0"/>
  </p:normalViewPr>
  <p:slideViewPr>
    <p:cSldViewPr>
      <p:cViewPr varScale="1">
        <p:scale>
          <a:sx n="60" d="100"/>
          <a:sy n="60" d="100"/>
        </p:scale>
        <p:origin x="1240" y="6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56230-F218-44EF-9F4E-4BA6804A7388}"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6CC75-BE97-4AB6-ABA2-417D2F2854BB}" type="slidenum">
              <a:rPr lang="en-GB" smtClean="0"/>
              <a:t>‹#›</a:t>
            </a:fld>
            <a:endParaRPr lang="en-GB"/>
          </a:p>
        </p:txBody>
      </p:sp>
    </p:spTree>
    <p:extLst>
      <p:ext uri="{BB962C8B-B14F-4D97-AF65-F5344CB8AC3E}">
        <p14:creationId xmlns:p14="http://schemas.microsoft.com/office/powerpoint/2010/main" val="703772185"/>
      </p:ext>
    </p:extLst>
  </p:cSld>
  <p:clrMap bg1="lt1" tx1="dk1" bg2="lt2" tx2="dk2" accent1="accent1" accent2="accent2" accent3="accent3" accent4="accent4" accent5="accent5" accent6="accent6" hlink="hlink" folHlink="folHlink"/>
  <p:notesStyle>
    <a:lvl1pPr marL="0" algn="l" defTabSz="294917" rtl="0" eaLnBrk="1" latinLnBrk="0" hangingPunct="1">
      <a:defRPr sz="387" kern="1200">
        <a:solidFill>
          <a:schemeClr val="tx1"/>
        </a:solidFill>
        <a:latin typeface="+mn-lt"/>
        <a:ea typeface="+mn-ea"/>
        <a:cs typeface="+mn-cs"/>
      </a:defRPr>
    </a:lvl1pPr>
    <a:lvl2pPr marL="147459" algn="l" defTabSz="294917" rtl="0" eaLnBrk="1" latinLnBrk="0" hangingPunct="1">
      <a:defRPr sz="387" kern="1200">
        <a:solidFill>
          <a:schemeClr val="tx1"/>
        </a:solidFill>
        <a:latin typeface="+mn-lt"/>
        <a:ea typeface="+mn-ea"/>
        <a:cs typeface="+mn-cs"/>
      </a:defRPr>
    </a:lvl2pPr>
    <a:lvl3pPr marL="294917" algn="l" defTabSz="294917" rtl="0" eaLnBrk="1" latinLnBrk="0" hangingPunct="1">
      <a:defRPr sz="387" kern="1200">
        <a:solidFill>
          <a:schemeClr val="tx1"/>
        </a:solidFill>
        <a:latin typeface="+mn-lt"/>
        <a:ea typeface="+mn-ea"/>
        <a:cs typeface="+mn-cs"/>
      </a:defRPr>
    </a:lvl3pPr>
    <a:lvl4pPr marL="442376" algn="l" defTabSz="294917" rtl="0" eaLnBrk="1" latinLnBrk="0" hangingPunct="1">
      <a:defRPr sz="387" kern="1200">
        <a:solidFill>
          <a:schemeClr val="tx1"/>
        </a:solidFill>
        <a:latin typeface="+mn-lt"/>
        <a:ea typeface="+mn-ea"/>
        <a:cs typeface="+mn-cs"/>
      </a:defRPr>
    </a:lvl4pPr>
    <a:lvl5pPr marL="589835" algn="l" defTabSz="294917" rtl="0" eaLnBrk="1" latinLnBrk="0" hangingPunct="1">
      <a:defRPr sz="387" kern="1200">
        <a:solidFill>
          <a:schemeClr val="tx1"/>
        </a:solidFill>
        <a:latin typeface="+mn-lt"/>
        <a:ea typeface="+mn-ea"/>
        <a:cs typeface="+mn-cs"/>
      </a:defRPr>
    </a:lvl5pPr>
    <a:lvl6pPr marL="737292" algn="l" defTabSz="294917" rtl="0" eaLnBrk="1" latinLnBrk="0" hangingPunct="1">
      <a:defRPr sz="387" kern="1200">
        <a:solidFill>
          <a:schemeClr val="tx1"/>
        </a:solidFill>
        <a:latin typeface="+mn-lt"/>
        <a:ea typeface="+mn-ea"/>
        <a:cs typeface="+mn-cs"/>
      </a:defRPr>
    </a:lvl6pPr>
    <a:lvl7pPr marL="884751" algn="l" defTabSz="294917" rtl="0" eaLnBrk="1" latinLnBrk="0" hangingPunct="1">
      <a:defRPr sz="387" kern="1200">
        <a:solidFill>
          <a:schemeClr val="tx1"/>
        </a:solidFill>
        <a:latin typeface="+mn-lt"/>
        <a:ea typeface="+mn-ea"/>
        <a:cs typeface="+mn-cs"/>
      </a:defRPr>
    </a:lvl7pPr>
    <a:lvl8pPr marL="1032210" algn="l" defTabSz="294917" rtl="0" eaLnBrk="1" latinLnBrk="0" hangingPunct="1">
      <a:defRPr sz="387" kern="1200">
        <a:solidFill>
          <a:schemeClr val="tx1"/>
        </a:solidFill>
        <a:latin typeface="+mn-lt"/>
        <a:ea typeface="+mn-ea"/>
        <a:cs typeface="+mn-cs"/>
      </a:defRPr>
    </a:lvl8pPr>
    <a:lvl9pPr marL="1179668" algn="l" defTabSz="294917" rtl="0" eaLnBrk="1" latinLnBrk="0" hangingPunct="1">
      <a:defRPr sz="38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E6CC75-BE97-4AB6-ABA2-417D2F2854BB}" type="slidenum">
              <a:rPr lang="en-GB" smtClean="0"/>
              <a:t>1</a:t>
            </a:fld>
            <a:endParaRPr lang="en-GB"/>
          </a:p>
        </p:txBody>
      </p:sp>
    </p:spTree>
    <p:extLst>
      <p:ext uri="{BB962C8B-B14F-4D97-AF65-F5344CB8AC3E}">
        <p14:creationId xmlns:p14="http://schemas.microsoft.com/office/powerpoint/2010/main" val="296681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6"/>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472" indent="0" algn="ctr">
              <a:buNone/>
              <a:defRPr>
                <a:solidFill>
                  <a:schemeClr val="tx1">
                    <a:tint val="75000"/>
                  </a:schemeClr>
                </a:solidFill>
              </a:defRPr>
            </a:lvl2pPr>
            <a:lvl3pPr marL="608945" indent="0" algn="ctr">
              <a:buNone/>
              <a:defRPr>
                <a:solidFill>
                  <a:schemeClr val="tx1">
                    <a:tint val="75000"/>
                  </a:schemeClr>
                </a:solidFill>
              </a:defRPr>
            </a:lvl3pPr>
            <a:lvl4pPr marL="913417" indent="0" algn="ctr">
              <a:buNone/>
              <a:defRPr>
                <a:solidFill>
                  <a:schemeClr val="tx1">
                    <a:tint val="75000"/>
                  </a:schemeClr>
                </a:solidFill>
              </a:defRPr>
            </a:lvl4pPr>
            <a:lvl5pPr marL="1217890" indent="0" algn="ctr">
              <a:buNone/>
              <a:defRPr>
                <a:solidFill>
                  <a:schemeClr val="tx1">
                    <a:tint val="75000"/>
                  </a:schemeClr>
                </a:solidFill>
              </a:defRPr>
            </a:lvl5pPr>
            <a:lvl6pPr marL="1522362" indent="0" algn="ctr">
              <a:buNone/>
              <a:defRPr>
                <a:solidFill>
                  <a:schemeClr val="tx1">
                    <a:tint val="75000"/>
                  </a:schemeClr>
                </a:solidFill>
              </a:defRPr>
            </a:lvl6pPr>
            <a:lvl7pPr marL="1826834" indent="0" algn="ctr">
              <a:buNone/>
              <a:defRPr>
                <a:solidFill>
                  <a:schemeClr val="tx1">
                    <a:tint val="75000"/>
                  </a:schemeClr>
                </a:solidFill>
              </a:defRPr>
            </a:lvl7pPr>
            <a:lvl8pPr marL="2131307" indent="0" algn="ctr">
              <a:buNone/>
              <a:defRPr>
                <a:solidFill>
                  <a:schemeClr val="tx1">
                    <a:tint val="75000"/>
                  </a:schemeClr>
                </a:solidFill>
              </a:defRPr>
            </a:lvl8pPr>
            <a:lvl9pPr marL="24357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1" y="2937933"/>
            <a:ext cx="5181600" cy="908051"/>
          </a:xfrm>
        </p:spPr>
        <p:txBody>
          <a:bodyPr anchor="t"/>
          <a:lstStyle>
            <a:lvl1pPr algn="l">
              <a:defRPr sz="2664" b="1" cap="all"/>
            </a:lvl1pPr>
          </a:lstStyle>
          <a:p>
            <a:r>
              <a:rPr lang="en-US"/>
              <a:t>Click to edit Master title style</a:t>
            </a:r>
          </a:p>
        </p:txBody>
      </p:sp>
      <p:sp>
        <p:nvSpPr>
          <p:cNvPr id="3" name="Text Placeholder 2"/>
          <p:cNvSpPr>
            <a:spLocks noGrp="1"/>
          </p:cNvSpPr>
          <p:nvPr>
            <p:ph type="body" idx="1"/>
          </p:nvPr>
        </p:nvSpPr>
        <p:spPr>
          <a:xfrm>
            <a:off x="481541" y="1937810"/>
            <a:ext cx="5181600" cy="1000124"/>
          </a:xfrm>
        </p:spPr>
        <p:txBody>
          <a:bodyPr anchor="b"/>
          <a:lstStyle>
            <a:lvl1pPr marL="0" indent="0">
              <a:buNone/>
              <a:defRPr sz="1332">
                <a:solidFill>
                  <a:schemeClr val="tx1">
                    <a:tint val="75000"/>
                  </a:schemeClr>
                </a:solidFill>
              </a:defRPr>
            </a:lvl1pPr>
            <a:lvl2pPr marL="304472" indent="0">
              <a:buNone/>
              <a:defRPr sz="1199">
                <a:solidFill>
                  <a:schemeClr val="tx1">
                    <a:tint val="75000"/>
                  </a:schemeClr>
                </a:solidFill>
              </a:defRPr>
            </a:lvl2pPr>
            <a:lvl3pPr marL="608945" indent="0">
              <a:buNone/>
              <a:defRPr sz="1065">
                <a:solidFill>
                  <a:schemeClr val="tx1">
                    <a:tint val="75000"/>
                  </a:schemeClr>
                </a:solidFill>
              </a:defRPr>
            </a:lvl3pPr>
            <a:lvl4pPr marL="913417" indent="0">
              <a:buNone/>
              <a:defRPr sz="932">
                <a:solidFill>
                  <a:schemeClr val="tx1">
                    <a:tint val="75000"/>
                  </a:schemeClr>
                </a:solidFill>
              </a:defRPr>
            </a:lvl4pPr>
            <a:lvl5pPr marL="1217890" indent="0">
              <a:buNone/>
              <a:defRPr sz="932">
                <a:solidFill>
                  <a:schemeClr val="tx1">
                    <a:tint val="75000"/>
                  </a:schemeClr>
                </a:solidFill>
              </a:defRPr>
            </a:lvl5pPr>
            <a:lvl6pPr marL="1522362" indent="0">
              <a:buNone/>
              <a:defRPr sz="932">
                <a:solidFill>
                  <a:schemeClr val="tx1">
                    <a:tint val="75000"/>
                  </a:schemeClr>
                </a:solidFill>
              </a:defRPr>
            </a:lvl6pPr>
            <a:lvl7pPr marL="1826834" indent="0">
              <a:buNone/>
              <a:defRPr sz="932">
                <a:solidFill>
                  <a:schemeClr val="tx1">
                    <a:tint val="75000"/>
                  </a:schemeClr>
                </a:solidFill>
              </a:defRPr>
            </a:lvl7pPr>
            <a:lvl8pPr marL="2131307" indent="0">
              <a:buNone/>
              <a:defRPr sz="932">
                <a:solidFill>
                  <a:schemeClr val="tx1">
                    <a:tint val="75000"/>
                  </a:schemeClr>
                </a:solidFill>
              </a:defRPr>
            </a:lvl8pPr>
            <a:lvl9pPr marL="2435779" indent="0">
              <a:buNone/>
              <a:defRPr sz="9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8"/>
          </a:xfrm>
        </p:spPr>
        <p:txBody>
          <a:bodyPr/>
          <a:lstStyle>
            <a:lvl1pPr>
              <a:defRPr sz="1864"/>
            </a:lvl1pPr>
            <a:lvl2pPr>
              <a:defRPr sz="1599"/>
            </a:lvl2pPr>
            <a:lvl3pPr>
              <a:defRPr sz="1332"/>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8"/>
          </a:xfrm>
        </p:spPr>
        <p:txBody>
          <a:bodyPr/>
          <a:lstStyle>
            <a:lvl1pPr>
              <a:defRPr sz="1864"/>
            </a:lvl1pPr>
            <a:lvl2pPr>
              <a:defRPr sz="1599"/>
            </a:lvl2pPr>
            <a:lvl3pPr>
              <a:defRPr sz="1332"/>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599" b="1"/>
            </a:lvl1pPr>
            <a:lvl2pPr marL="304472" indent="0">
              <a:buNone/>
              <a:defRPr sz="1332" b="1"/>
            </a:lvl2pPr>
            <a:lvl3pPr marL="608945" indent="0">
              <a:buNone/>
              <a:defRPr sz="1199" b="1"/>
            </a:lvl3pPr>
            <a:lvl4pPr marL="913417" indent="0">
              <a:buNone/>
              <a:defRPr sz="1065" b="1"/>
            </a:lvl4pPr>
            <a:lvl5pPr marL="1217890" indent="0">
              <a:buNone/>
              <a:defRPr sz="1065" b="1"/>
            </a:lvl5pPr>
            <a:lvl6pPr marL="1522362" indent="0">
              <a:buNone/>
              <a:defRPr sz="1065" b="1"/>
            </a:lvl6pPr>
            <a:lvl7pPr marL="1826834" indent="0">
              <a:buNone/>
              <a:defRPr sz="1065" b="1"/>
            </a:lvl7pPr>
            <a:lvl8pPr marL="2131307" indent="0">
              <a:buNone/>
              <a:defRPr sz="1065" b="1"/>
            </a:lvl8pPr>
            <a:lvl9pPr marL="2435779"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6"/>
            <a:ext cx="2693459" cy="2634192"/>
          </a:xfrm>
        </p:spPr>
        <p:txBody>
          <a:bodyPr/>
          <a:lstStyle>
            <a:lvl1pPr>
              <a:defRPr sz="1599"/>
            </a:lvl1pPr>
            <a:lvl2pPr>
              <a:defRPr sz="1332"/>
            </a:lvl2pPr>
            <a:lvl3pPr>
              <a:defRPr sz="1199"/>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6" cy="426508"/>
          </a:xfrm>
        </p:spPr>
        <p:txBody>
          <a:bodyPr anchor="b"/>
          <a:lstStyle>
            <a:lvl1pPr marL="0" indent="0">
              <a:buNone/>
              <a:defRPr sz="1599" b="1"/>
            </a:lvl1pPr>
            <a:lvl2pPr marL="304472" indent="0">
              <a:buNone/>
              <a:defRPr sz="1332" b="1"/>
            </a:lvl2pPr>
            <a:lvl3pPr marL="608945" indent="0">
              <a:buNone/>
              <a:defRPr sz="1199" b="1"/>
            </a:lvl3pPr>
            <a:lvl4pPr marL="913417" indent="0">
              <a:buNone/>
              <a:defRPr sz="1065" b="1"/>
            </a:lvl4pPr>
            <a:lvl5pPr marL="1217890" indent="0">
              <a:buNone/>
              <a:defRPr sz="1065" b="1"/>
            </a:lvl5pPr>
            <a:lvl6pPr marL="1522362" indent="0">
              <a:buNone/>
              <a:defRPr sz="1065" b="1"/>
            </a:lvl6pPr>
            <a:lvl7pPr marL="1826834" indent="0">
              <a:buNone/>
              <a:defRPr sz="1065" b="1"/>
            </a:lvl7pPr>
            <a:lvl8pPr marL="2131307" indent="0">
              <a:buNone/>
              <a:defRPr sz="1065" b="1"/>
            </a:lvl8pPr>
            <a:lvl9pPr marL="2435779"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5" y="1449916"/>
            <a:ext cx="2694516" cy="2634192"/>
          </a:xfrm>
        </p:spPr>
        <p:txBody>
          <a:bodyPr/>
          <a:lstStyle>
            <a:lvl1pPr>
              <a:defRPr sz="1599"/>
            </a:lvl1pPr>
            <a:lvl2pPr>
              <a:defRPr sz="1332"/>
            </a:lvl2pPr>
            <a:lvl3pPr>
              <a:defRPr sz="1199"/>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2"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1"/>
            </a:lvl1pPr>
            <a:lvl2pPr>
              <a:defRPr sz="1864"/>
            </a:lvl2pPr>
            <a:lvl3pPr>
              <a:defRPr sz="1599"/>
            </a:lvl3pPr>
            <a:lvl4pPr>
              <a:defRPr sz="1332"/>
            </a:lvl4pPr>
            <a:lvl5pPr>
              <a:defRPr sz="1332"/>
            </a:lvl5pPr>
            <a:lvl6pPr>
              <a:defRPr sz="1332"/>
            </a:lvl6pPr>
            <a:lvl7pPr>
              <a:defRPr sz="1332"/>
            </a:lvl7pPr>
            <a:lvl8pPr>
              <a:defRPr sz="1332"/>
            </a:lvl8pPr>
            <a:lvl9pPr>
              <a:defRPr sz="13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932"/>
            </a:lvl1pPr>
            <a:lvl2pPr marL="304472" indent="0">
              <a:buNone/>
              <a:defRPr sz="799"/>
            </a:lvl2pPr>
            <a:lvl3pPr marL="608945" indent="0">
              <a:buNone/>
              <a:defRPr sz="667"/>
            </a:lvl3pPr>
            <a:lvl4pPr marL="913417" indent="0">
              <a:buNone/>
              <a:defRPr sz="599"/>
            </a:lvl4pPr>
            <a:lvl5pPr marL="1217890" indent="0">
              <a:buNone/>
              <a:defRPr sz="599"/>
            </a:lvl5pPr>
            <a:lvl6pPr marL="1522362" indent="0">
              <a:buNone/>
              <a:defRPr sz="599"/>
            </a:lvl6pPr>
            <a:lvl7pPr marL="1826834" indent="0">
              <a:buNone/>
              <a:defRPr sz="599"/>
            </a:lvl7pPr>
            <a:lvl8pPr marL="2131307" indent="0">
              <a:buNone/>
              <a:defRPr sz="599"/>
            </a:lvl8pPr>
            <a:lvl9pPr marL="2435779" indent="0">
              <a:buNone/>
              <a:defRPr sz="59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2"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1"/>
            </a:lvl1pPr>
            <a:lvl2pPr marL="304472" indent="0">
              <a:buNone/>
              <a:defRPr sz="1864"/>
            </a:lvl2pPr>
            <a:lvl3pPr marL="608945" indent="0">
              <a:buNone/>
              <a:defRPr sz="1599"/>
            </a:lvl3pPr>
            <a:lvl4pPr marL="913417" indent="0">
              <a:buNone/>
              <a:defRPr sz="1332"/>
            </a:lvl4pPr>
            <a:lvl5pPr marL="1217890" indent="0">
              <a:buNone/>
              <a:defRPr sz="1332"/>
            </a:lvl5pPr>
            <a:lvl6pPr marL="1522362" indent="0">
              <a:buNone/>
              <a:defRPr sz="1332"/>
            </a:lvl6pPr>
            <a:lvl7pPr marL="1826834" indent="0">
              <a:buNone/>
              <a:defRPr sz="1332"/>
            </a:lvl7pPr>
            <a:lvl8pPr marL="2131307" indent="0">
              <a:buNone/>
              <a:defRPr sz="1332"/>
            </a:lvl8pPr>
            <a:lvl9pPr marL="2435779" indent="0">
              <a:buNone/>
              <a:defRPr sz="1332"/>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2"/>
            </a:lvl1pPr>
            <a:lvl2pPr marL="304472" indent="0">
              <a:buNone/>
              <a:defRPr sz="799"/>
            </a:lvl2pPr>
            <a:lvl3pPr marL="608945" indent="0">
              <a:buNone/>
              <a:defRPr sz="667"/>
            </a:lvl3pPr>
            <a:lvl4pPr marL="913417" indent="0">
              <a:buNone/>
              <a:defRPr sz="599"/>
            </a:lvl4pPr>
            <a:lvl5pPr marL="1217890" indent="0">
              <a:buNone/>
              <a:defRPr sz="599"/>
            </a:lvl5pPr>
            <a:lvl6pPr marL="1522362" indent="0">
              <a:buNone/>
              <a:defRPr sz="599"/>
            </a:lvl6pPr>
            <a:lvl7pPr marL="1826834" indent="0">
              <a:buNone/>
              <a:defRPr sz="599"/>
            </a:lvl7pPr>
            <a:lvl8pPr marL="2131307" indent="0">
              <a:buNone/>
              <a:defRPr sz="599"/>
            </a:lvl8pPr>
            <a:lvl9pPr marL="2435779" indent="0">
              <a:buNone/>
              <a:defRPr sz="59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799">
                <a:solidFill>
                  <a:schemeClr val="tx1">
                    <a:tint val="75000"/>
                  </a:schemeClr>
                </a:solidFill>
              </a:defRPr>
            </a:lvl1pPr>
          </a:lstStyle>
          <a:p>
            <a:fld id="{1D8BD707-D9CF-40AE-B4C6-C98DA3205C09}" type="datetimeFigureOut">
              <a:rPr lang="en-US" smtClean="0"/>
              <a:pPr/>
              <a:t>5/16/2023</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7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7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8945" rtl="0" eaLnBrk="1" latinLnBrk="0" hangingPunct="1">
        <a:spcBef>
          <a:spcPct val="0"/>
        </a:spcBef>
        <a:buNone/>
        <a:defRPr sz="2931" kern="1200">
          <a:solidFill>
            <a:schemeClr val="tx1"/>
          </a:solidFill>
          <a:latin typeface="+mj-lt"/>
          <a:ea typeface="+mj-ea"/>
          <a:cs typeface="+mj-cs"/>
        </a:defRPr>
      </a:lvl1pPr>
    </p:titleStyle>
    <p:bodyStyle>
      <a:lvl1pPr marL="228354" indent="-228354" algn="l" defTabSz="608945" rtl="0" eaLnBrk="1" latinLnBrk="0" hangingPunct="1">
        <a:spcBef>
          <a:spcPct val="20000"/>
        </a:spcBef>
        <a:buFont typeface="Arial" pitchFamily="34" charset="0"/>
        <a:buChar char="•"/>
        <a:defRPr sz="2131" kern="1200">
          <a:solidFill>
            <a:schemeClr val="tx1"/>
          </a:solidFill>
          <a:latin typeface="+mn-lt"/>
          <a:ea typeface="+mn-ea"/>
          <a:cs typeface="+mn-cs"/>
        </a:defRPr>
      </a:lvl1pPr>
      <a:lvl2pPr marL="494768" indent="-190295" algn="l" defTabSz="608945" rtl="0" eaLnBrk="1" latinLnBrk="0" hangingPunct="1">
        <a:spcBef>
          <a:spcPct val="20000"/>
        </a:spcBef>
        <a:buFont typeface="Arial" pitchFamily="34" charset="0"/>
        <a:buChar char="–"/>
        <a:defRPr sz="1864" kern="1200">
          <a:solidFill>
            <a:schemeClr val="tx1"/>
          </a:solidFill>
          <a:latin typeface="+mn-lt"/>
          <a:ea typeface="+mn-ea"/>
          <a:cs typeface="+mn-cs"/>
        </a:defRPr>
      </a:lvl2pPr>
      <a:lvl3pPr marL="761181" indent="-152236" algn="l" defTabSz="608945" rtl="0" eaLnBrk="1" latinLnBrk="0" hangingPunct="1">
        <a:spcBef>
          <a:spcPct val="20000"/>
        </a:spcBef>
        <a:buFont typeface="Arial" pitchFamily="34" charset="0"/>
        <a:buChar char="•"/>
        <a:defRPr sz="1599" kern="1200">
          <a:solidFill>
            <a:schemeClr val="tx1"/>
          </a:solidFill>
          <a:latin typeface="+mn-lt"/>
          <a:ea typeface="+mn-ea"/>
          <a:cs typeface="+mn-cs"/>
        </a:defRPr>
      </a:lvl3pPr>
      <a:lvl4pPr marL="1065653" indent="-152236" algn="l" defTabSz="608945" rtl="0" eaLnBrk="1" latinLnBrk="0" hangingPunct="1">
        <a:spcBef>
          <a:spcPct val="20000"/>
        </a:spcBef>
        <a:buFont typeface="Arial" pitchFamily="34" charset="0"/>
        <a:buChar char="–"/>
        <a:defRPr sz="1332" kern="1200">
          <a:solidFill>
            <a:schemeClr val="tx1"/>
          </a:solidFill>
          <a:latin typeface="+mn-lt"/>
          <a:ea typeface="+mn-ea"/>
          <a:cs typeface="+mn-cs"/>
        </a:defRPr>
      </a:lvl4pPr>
      <a:lvl5pPr marL="1370126" indent="-152236" algn="l" defTabSz="608945" rtl="0" eaLnBrk="1" latinLnBrk="0" hangingPunct="1">
        <a:spcBef>
          <a:spcPct val="20000"/>
        </a:spcBef>
        <a:buFont typeface="Arial" pitchFamily="34" charset="0"/>
        <a:buChar char="»"/>
        <a:defRPr sz="1332" kern="1200">
          <a:solidFill>
            <a:schemeClr val="tx1"/>
          </a:solidFill>
          <a:latin typeface="+mn-lt"/>
          <a:ea typeface="+mn-ea"/>
          <a:cs typeface="+mn-cs"/>
        </a:defRPr>
      </a:lvl5pPr>
      <a:lvl6pPr marL="1674598" indent="-152236" algn="l" defTabSz="608945" rtl="0" eaLnBrk="1" latinLnBrk="0" hangingPunct="1">
        <a:spcBef>
          <a:spcPct val="20000"/>
        </a:spcBef>
        <a:buFont typeface="Arial" pitchFamily="34" charset="0"/>
        <a:buChar char="•"/>
        <a:defRPr sz="1332" kern="1200">
          <a:solidFill>
            <a:schemeClr val="tx1"/>
          </a:solidFill>
          <a:latin typeface="+mn-lt"/>
          <a:ea typeface="+mn-ea"/>
          <a:cs typeface="+mn-cs"/>
        </a:defRPr>
      </a:lvl6pPr>
      <a:lvl7pPr marL="1979071" indent="-152236" algn="l" defTabSz="608945" rtl="0" eaLnBrk="1" latinLnBrk="0" hangingPunct="1">
        <a:spcBef>
          <a:spcPct val="20000"/>
        </a:spcBef>
        <a:buFont typeface="Arial" pitchFamily="34" charset="0"/>
        <a:buChar char="•"/>
        <a:defRPr sz="1332" kern="1200">
          <a:solidFill>
            <a:schemeClr val="tx1"/>
          </a:solidFill>
          <a:latin typeface="+mn-lt"/>
          <a:ea typeface="+mn-ea"/>
          <a:cs typeface="+mn-cs"/>
        </a:defRPr>
      </a:lvl7pPr>
      <a:lvl8pPr marL="2283543" indent="-152236" algn="l" defTabSz="608945" rtl="0" eaLnBrk="1" latinLnBrk="0" hangingPunct="1">
        <a:spcBef>
          <a:spcPct val="20000"/>
        </a:spcBef>
        <a:buFont typeface="Arial" pitchFamily="34" charset="0"/>
        <a:buChar char="•"/>
        <a:defRPr sz="1332" kern="1200">
          <a:solidFill>
            <a:schemeClr val="tx1"/>
          </a:solidFill>
          <a:latin typeface="+mn-lt"/>
          <a:ea typeface="+mn-ea"/>
          <a:cs typeface="+mn-cs"/>
        </a:defRPr>
      </a:lvl8pPr>
      <a:lvl9pPr marL="2588015" indent="-152236" algn="l" defTabSz="608945" rtl="0" eaLnBrk="1" latinLnBrk="0" hangingPunct="1">
        <a:spcBef>
          <a:spcPct val="20000"/>
        </a:spcBef>
        <a:buFont typeface="Arial" pitchFamily="34" charset="0"/>
        <a:buChar char="•"/>
        <a:defRPr sz="1332" kern="1200">
          <a:solidFill>
            <a:schemeClr val="tx1"/>
          </a:solidFill>
          <a:latin typeface="+mn-lt"/>
          <a:ea typeface="+mn-ea"/>
          <a:cs typeface="+mn-cs"/>
        </a:defRPr>
      </a:lvl9pPr>
    </p:bodyStyle>
    <p:otherStyle>
      <a:defPPr>
        <a:defRPr lang="en-US"/>
      </a:defPPr>
      <a:lvl1pPr marL="0" algn="l" defTabSz="608945" rtl="0" eaLnBrk="1" latinLnBrk="0" hangingPunct="1">
        <a:defRPr sz="1199" kern="1200">
          <a:solidFill>
            <a:schemeClr val="tx1"/>
          </a:solidFill>
          <a:latin typeface="+mn-lt"/>
          <a:ea typeface="+mn-ea"/>
          <a:cs typeface="+mn-cs"/>
        </a:defRPr>
      </a:lvl1pPr>
      <a:lvl2pPr marL="304472" algn="l" defTabSz="608945" rtl="0" eaLnBrk="1" latinLnBrk="0" hangingPunct="1">
        <a:defRPr sz="1199" kern="1200">
          <a:solidFill>
            <a:schemeClr val="tx1"/>
          </a:solidFill>
          <a:latin typeface="+mn-lt"/>
          <a:ea typeface="+mn-ea"/>
          <a:cs typeface="+mn-cs"/>
        </a:defRPr>
      </a:lvl2pPr>
      <a:lvl3pPr marL="608945" algn="l" defTabSz="608945" rtl="0" eaLnBrk="1" latinLnBrk="0" hangingPunct="1">
        <a:defRPr sz="1199" kern="1200">
          <a:solidFill>
            <a:schemeClr val="tx1"/>
          </a:solidFill>
          <a:latin typeface="+mn-lt"/>
          <a:ea typeface="+mn-ea"/>
          <a:cs typeface="+mn-cs"/>
        </a:defRPr>
      </a:lvl3pPr>
      <a:lvl4pPr marL="913417" algn="l" defTabSz="608945" rtl="0" eaLnBrk="1" latinLnBrk="0" hangingPunct="1">
        <a:defRPr sz="1199" kern="1200">
          <a:solidFill>
            <a:schemeClr val="tx1"/>
          </a:solidFill>
          <a:latin typeface="+mn-lt"/>
          <a:ea typeface="+mn-ea"/>
          <a:cs typeface="+mn-cs"/>
        </a:defRPr>
      </a:lvl4pPr>
      <a:lvl5pPr marL="1217890" algn="l" defTabSz="608945" rtl="0" eaLnBrk="1" latinLnBrk="0" hangingPunct="1">
        <a:defRPr sz="1199" kern="1200">
          <a:solidFill>
            <a:schemeClr val="tx1"/>
          </a:solidFill>
          <a:latin typeface="+mn-lt"/>
          <a:ea typeface="+mn-ea"/>
          <a:cs typeface="+mn-cs"/>
        </a:defRPr>
      </a:lvl5pPr>
      <a:lvl6pPr marL="1522362" algn="l" defTabSz="608945" rtl="0" eaLnBrk="1" latinLnBrk="0" hangingPunct="1">
        <a:defRPr sz="1199" kern="1200">
          <a:solidFill>
            <a:schemeClr val="tx1"/>
          </a:solidFill>
          <a:latin typeface="+mn-lt"/>
          <a:ea typeface="+mn-ea"/>
          <a:cs typeface="+mn-cs"/>
        </a:defRPr>
      </a:lvl6pPr>
      <a:lvl7pPr marL="1826834" algn="l" defTabSz="608945" rtl="0" eaLnBrk="1" latinLnBrk="0" hangingPunct="1">
        <a:defRPr sz="1199" kern="1200">
          <a:solidFill>
            <a:schemeClr val="tx1"/>
          </a:solidFill>
          <a:latin typeface="+mn-lt"/>
          <a:ea typeface="+mn-ea"/>
          <a:cs typeface="+mn-cs"/>
        </a:defRPr>
      </a:lvl7pPr>
      <a:lvl8pPr marL="2131307" algn="l" defTabSz="608945" rtl="0" eaLnBrk="1" latinLnBrk="0" hangingPunct="1">
        <a:defRPr sz="1199" kern="1200">
          <a:solidFill>
            <a:schemeClr val="tx1"/>
          </a:solidFill>
          <a:latin typeface="+mn-lt"/>
          <a:ea typeface="+mn-ea"/>
          <a:cs typeface="+mn-cs"/>
        </a:defRPr>
      </a:lvl8pPr>
      <a:lvl9pPr marL="2435779" algn="l" defTabSz="608945" rtl="0" eaLnBrk="1" latinLnBrk="0" hangingPunct="1">
        <a:defRPr sz="1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svg"/><Relationship Id="rId17"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pqip.org.uk/FilesUploaded/PQIP-Annual-Report_2021.pdf"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27">
            <a:extLst>
              <a:ext uri="{FF2B5EF4-FFF2-40B4-BE49-F238E27FC236}">
                <a16:creationId xmlns:a16="http://schemas.microsoft.com/office/drawing/2014/main" id="{ADBC3383-AA38-286E-6A98-452604558C90}"/>
              </a:ext>
            </a:extLst>
          </p:cNvPr>
          <p:cNvPicPr>
            <a:picLocks noChangeAspect="1"/>
          </p:cNvPicPr>
          <p:nvPr/>
        </p:nvPicPr>
        <p:blipFill>
          <a:blip r:embed="rId3"/>
          <a:srcRect/>
          <a:stretch>
            <a:fillRect/>
          </a:stretch>
        </p:blipFill>
        <p:spPr>
          <a:xfrm flipH="1">
            <a:off x="373008" y="4965011"/>
            <a:ext cx="3244779" cy="2094253"/>
          </a:xfrm>
          <a:prstGeom prst="rect">
            <a:avLst/>
          </a:prstGeom>
        </p:spPr>
      </p:pic>
      <p:sp>
        <p:nvSpPr>
          <p:cNvPr id="116" name="Freeform 12">
            <a:extLst>
              <a:ext uri="{FF2B5EF4-FFF2-40B4-BE49-F238E27FC236}">
                <a16:creationId xmlns:a16="http://schemas.microsoft.com/office/drawing/2014/main" id="{85C4A5F5-1A06-E765-C00E-F2B9ADB2915A}"/>
              </a:ext>
            </a:extLst>
          </p:cNvPr>
          <p:cNvSpPr/>
          <p:nvPr/>
        </p:nvSpPr>
        <p:spPr>
          <a:xfrm>
            <a:off x="72058" y="908070"/>
            <a:ext cx="3627793" cy="2053740"/>
          </a:xfrm>
          <a:custGeom>
            <a:avLst/>
            <a:gdLst/>
            <a:ahLst/>
            <a:cxnLst/>
            <a:rect l="l" t="t" r="r" b="b"/>
            <a:pathLst>
              <a:path w="1869404" h="675726">
                <a:moveTo>
                  <a:pt x="55627" y="0"/>
                </a:moveTo>
                <a:lnTo>
                  <a:pt x="1813777" y="0"/>
                </a:lnTo>
                <a:cubicBezTo>
                  <a:pt x="1828530" y="0"/>
                  <a:pt x="1842679" y="5861"/>
                  <a:pt x="1853112" y="16293"/>
                </a:cubicBezTo>
                <a:cubicBezTo>
                  <a:pt x="1863544" y="26725"/>
                  <a:pt x="1869404" y="40874"/>
                  <a:pt x="1869404" y="55627"/>
                </a:cubicBezTo>
                <a:lnTo>
                  <a:pt x="1869404" y="620098"/>
                </a:lnTo>
                <a:cubicBezTo>
                  <a:pt x="1869404" y="650820"/>
                  <a:pt x="1844499" y="675726"/>
                  <a:pt x="1813777" y="675726"/>
                </a:cubicBezTo>
                <a:lnTo>
                  <a:pt x="55627" y="675726"/>
                </a:lnTo>
                <a:cubicBezTo>
                  <a:pt x="40874" y="675726"/>
                  <a:pt x="26725" y="669865"/>
                  <a:pt x="16293" y="659433"/>
                </a:cubicBezTo>
                <a:cubicBezTo>
                  <a:pt x="5861" y="649000"/>
                  <a:pt x="0" y="634851"/>
                  <a:pt x="0" y="620098"/>
                </a:cubicBezTo>
                <a:lnTo>
                  <a:pt x="0" y="55627"/>
                </a:lnTo>
                <a:cubicBezTo>
                  <a:pt x="0" y="40874"/>
                  <a:pt x="5861" y="26725"/>
                  <a:pt x="16293" y="16293"/>
                </a:cubicBezTo>
                <a:cubicBezTo>
                  <a:pt x="26725" y="5861"/>
                  <a:pt x="40874" y="0"/>
                  <a:pt x="55627" y="0"/>
                </a:cubicBezTo>
                <a:close/>
              </a:path>
            </a:pathLst>
          </a:custGeom>
          <a:solidFill>
            <a:schemeClr val="accent1">
              <a:lumMod val="20000"/>
              <a:lumOff val="80000"/>
            </a:schemeClr>
          </a:solidFill>
        </p:spPr>
      </p:sp>
      <p:pic>
        <p:nvPicPr>
          <p:cNvPr id="6" name="Picture 3">
            <a:extLst>
              <a:ext uri="{FF2B5EF4-FFF2-40B4-BE49-F238E27FC236}">
                <a16:creationId xmlns:a16="http://schemas.microsoft.com/office/drawing/2014/main" id="{19708BA9-9F2C-F8CD-5418-20A28D98669B}"/>
              </a:ext>
            </a:extLst>
          </p:cNvPr>
          <p:cNvPicPr>
            <a:picLocks noChangeAspect="1"/>
          </p:cNvPicPr>
          <p:nvPr/>
        </p:nvPicPr>
        <p:blipFill>
          <a:blip r:embed="rId4"/>
          <a:srcRect/>
          <a:stretch>
            <a:fillRect/>
          </a:stretch>
        </p:blipFill>
        <p:spPr>
          <a:xfrm>
            <a:off x="11278329" y="-33306"/>
            <a:ext cx="888887" cy="813415"/>
          </a:xfrm>
          <a:prstGeom prst="rect">
            <a:avLst/>
          </a:prstGeom>
        </p:spPr>
      </p:pic>
      <p:pic>
        <p:nvPicPr>
          <p:cNvPr id="7" name="Picture 4">
            <a:extLst>
              <a:ext uri="{FF2B5EF4-FFF2-40B4-BE49-F238E27FC236}">
                <a16:creationId xmlns:a16="http://schemas.microsoft.com/office/drawing/2014/main" id="{FD11B4DD-9EE1-F420-AD5E-2E80D1E4C73D}"/>
              </a:ext>
            </a:extLst>
          </p:cNvPr>
          <p:cNvPicPr>
            <a:picLocks noChangeAspect="1"/>
          </p:cNvPicPr>
          <p:nvPr/>
        </p:nvPicPr>
        <p:blipFill>
          <a:blip r:embed="rId5"/>
          <a:srcRect/>
          <a:stretch>
            <a:fillRect/>
          </a:stretch>
        </p:blipFill>
        <p:spPr>
          <a:xfrm rot="16200000">
            <a:off x="-782065" y="5685039"/>
            <a:ext cx="1919311" cy="427035"/>
          </a:xfrm>
          <a:prstGeom prst="rect">
            <a:avLst/>
          </a:prstGeom>
        </p:spPr>
      </p:pic>
      <p:sp>
        <p:nvSpPr>
          <p:cNvPr id="55" name="TextBox 7">
            <a:extLst>
              <a:ext uri="{FF2B5EF4-FFF2-40B4-BE49-F238E27FC236}">
                <a16:creationId xmlns:a16="http://schemas.microsoft.com/office/drawing/2014/main" id="{8B584953-3F23-6B3C-B46D-30A758432DA7}"/>
              </a:ext>
            </a:extLst>
          </p:cNvPr>
          <p:cNvSpPr txBox="1"/>
          <p:nvPr/>
        </p:nvSpPr>
        <p:spPr>
          <a:xfrm>
            <a:off x="72058" y="786676"/>
            <a:ext cx="2149407" cy="3238701"/>
          </a:xfrm>
          <a:prstGeom prst="rect">
            <a:avLst/>
          </a:prstGeom>
        </p:spPr>
        <p:txBody>
          <a:bodyPr lIns="16385" tIns="16385" rIns="16385" bIns="16385" rtlCol="0" anchor="ctr"/>
          <a:lstStyle/>
          <a:p>
            <a:pPr algn="ctr">
              <a:lnSpc>
                <a:spcPts val="857"/>
              </a:lnSpc>
            </a:pPr>
            <a:endParaRPr sz="291"/>
          </a:p>
        </p:txBody>
      </p:sp>
      <p:grpSp>
        <p:nvGrpSpPr>
          <p:cNvPr id="56" name="Group 8">
            <a:extLst>
              <a:ext uri="{FF2B5EF4-FFF2-40B4-BE49-F238E27FC236}">
                <a16:creationId xmlns:a16="http://schemas.microsoft.com/office/drawing/2014/main" id="{5D2219EC-FBCA-82C7-AC10-67BE038C3B1A}"/>
              </a:ext>
            </a:extLst>
          </p:cNvPr>
          <p:cNvGrpSpPr/>
          <p:nvPr/>
        </p:nvGrpSpPr>
        <p:grpSpPr>
          <a:xfrm>
            <a:off x="3690176" y="3593704"/>
            <a:ext cx="4679429" cy="3225656"/>
            <a:chOff x="-42290" y="-430124"/>
            <a:chExt cx="1919318" cy="1449086"/>
          </a:xfrm>
          <a:solidFill>
            <a:schemeClr val="accent1">
              <a:lumMod val="20000"/>
              <a:lumOff val="80000"/>
            </a:schemeClr>
          </a:solidFill>
        </p:grpSpPr>
        <p:sp>
          <p:nvSpPr>
            <p:cNvPr id="60" name="Freeform 9">
              <a:extLst>
                <a:ext uri="{FF2B5EF4-FFF2-40B4-BE49-F238E27FC236}">
                  <a16:creationId xmlns:a16="http://schemas.microsoft.com/office/drawing/2014/main" id="{E1A80C45-DFB6-1ADF-3ED2-59BF9EB41BE7}"/>
                </a:ext>
              </a:extLst>
            </p:cNvPr>
            <p:cNvSpPr/>
            <p:nvPr/>
          </p:nvSpPr>
          <p:spPr>
            <a:xfrm>
              <a:off x="-42290" y="-430124"/>
              <a:ext cx="1919318" cy="1449086"/>
            </a:xfrm>
            <a:custGeom>
              <a:avLst/>
              <a:gdLst/>
              <a:ahLst/>
              <a:cxnLst/>
              <a:rect l="l" t="t" r="r" b="b"/>
              <a:pathLst>
                <a:path w="1869404" h="1201984">
                  <a:moveTo>
                    <a:pt x="55627" y="0"/>
                  </a:moveTo>
                  <a:lnTo>
                    <a:pt x="1813777" y="0"/>
                  </a:lnTo>
                  <a:cubicBezTo>
                    <a:pt x="1828530" y="0"/>
                    <a:pt x="1842679" y="5861"/>
                    <a:pt x="1853112" y="16293"/>
                  </a:cubicBezTo>
                  <a:cubicBezTo>
                    <a:pt x="1863544" y="26725"/>
                    <a:pt x="1869404" y="40874"/>
                    <a:pt x="1869404" y="55627"/>
                  </a:cubicBezTo>
                  <a:lnTo>
                    <a:pt x="1869404" y="1146357"/>
                  </a:lnTo>
                  <a:cubicBezTo>
                    <a:pt x="1869404" y="1161110"/>
                    <a:pt x="1863544" y="1175259"/>
                    <a:pt x="1853112" y="1185691"/>
                  </a:cubicBezTo>
                  <a:cubicBezTo>
                    <a:pt x="1842679" y="1196123"/>
                    <a:pt x="1828530" y="1201984"/>
                    <a:pt x="1813777" y="1201984"/>
                  </a:cubicBezTo>
                  <a:lnTo>
                    <a:pt x="55627" y="1201984"/>
                  </a:lnTo>
                  <a:cubicBezTo>
                    <a:pt x="40874" y="1201984"/>
                    <a:pt x="26725" y="1196123"/>
                    <a:pt x="16293" y="1185691"/>
                  </a:cubicBezTo>
                  <a:cubicBezTo>
                    <a:pt x="5861" y="1175259"/>
                    <a:pt x="0" y="1161110"/>
                    <a:pt x="0" y="1146357"/>
                  </a:cubicBezTo>
                  <a:lnTo>
                    <a:pt x="0" y="55627"/>
                  </a:lnTo>
                  <a:cubicBezTo>
                    <a:pt x="0" y="40874"/>
                    <a:pt x="5861" y="26725"/>
                    <a:pt x="16293" y="16293"/>
                  </a:cubicBezTo>
                  <a:cubicBezTo>
                    <a:pt x="26725" y="5861"/>
                    <a:pt x="40874" y="0"/>
                    <a:pt x="55627" y="0"/>
                  </a:cubicBezTo>
                  <a:close/>
                </a:path>
              </a:pathLst>
            </a:custGeom>
            <a:grpFill/>
          </p:spPr>
        </p:sp>
        <p:sp>
          <p:nvSpPr>
            <p:cNvPr id="62" name="TextBox 10">
              <a:extLst>
                <a:ext uri="{FF2B5EF4-FFF2-40B4-BE49-F238E27FC236}">
                  <a16:creationId xmlns:a16="http://schemas.microsoft.com/office/drawing/2014/main" id="{9882697D-132B-DA31-4499-910BC5E9D199}"/>
                </a:ext>
              </a:extLst>
            </p:cNvPr>
            <p:cNvSpPr txBox="1"/>
            <p:nvPr/>
          </p:nvSpPr>
          <p:spPr>
            <a:xfrm>
              <a:off x="0" y="-38100"/>
              <a:ext cx="812800" cy="850900"/>
            </a:xfrm>
            <a:prstGeom prst="rect">
              <a:avLst/>
            </a:prstGeom>
            <a:grpFill/>
          </p:spPr>
          <p:txBody>
            <a:bodyPr lIns="16385" tIns="16385" rIns="16385" bIns="16385" rtlCol="0" anchor="ctr"/>
            <a:lstStyle/>
            <a:p>
              <a:pPr algn="ctr">
                <a:lnSpc>
                  <a:spcPts val="857"/>
                </a:lnSpc>
              </a:pPr>
              <a:endParaRPr sz="291"/>
            </a:p>
          </p:txBody>
        </p:sp>
      </p:grpSp>
      <p:sp>
        <p:nvSpPr>
          <p:cNvPr id="64" name="Freeform 12">
            <a:extLst>
              <a:ext uri="{FF2B5EF4-FFF2-40B4-BE49-F238E27FC236}">
                <a16:creationId xmlns:a16="http://schemas.microsoft.com/office/drawing/2014/main" id="{B913CB15-785D-FBB3-8A05-782D40ADF810}"/>
              </a:ext>
            </a:extLst>
          </p:cNvPr>
          <p:cNvSpPr/>
          <p:nvPr/>
        </p:nvSpPr>
        <p:spPr>
          <a:xfrm>
            <a:off x="3761926" y="756425"/>
            <a:ext cx="4607601" cy="2076195"/>
          </a:xfrm>
          <a:custGeom>
            <a:avLst/>
            <a:gdLst/>
            <a:ahLst/>
            <a:cxnLst/>
            <a:rect l="l" t="t" r="r" b="b"/>
            <a:pathLst>
              <a:path w="1869404" h="675726">
                <a:moveTo>
                  <a:pt x="55627" y="0"/>
                </a:moveTo>
                <a:lnTo>
                  <a:pt x="1813777" y="0"/>
                </a:lnTo>
                <a:cubicBezTo>
                  <a:pt x="1828530" y="0"/>
                  <a:pt x="1842679" y="5861"/>
                  <a:pt x="1853112" y="16293"/>
                </a:cubicBezTo>
                <a:cubicBezTo>
                  <a:pt x="1863544" y="26725"/>
                  <a:pt x="1869404" y="40874"/>
                  <a:pt x="1869404" y="55627"/>
                </a:cubicBezTo>
                <a:lnTo>
                  <a:pt x="1869404" y="620098"/>
                </a:lnTo>
                <a:cubicBezTo>
                  <a:pt x="1869404" y="650820"/>
                  <a:pt x="1844499" y="675726"/>
                  <a:pt x="1813777" y="675726"/>
                </a:cubicBezTo>
                <a:lnTo>
                  <a:pt x="55627" y="675726"/>
                </a:lnTo>
                <a:cubicBezTo>
                  <a:pt x="40874" y="675726"/>
                  <a:pt x="26725" y="669865"/>
                  <a:pt x="16293" y="659433"/>
                </a:cubicBezTo>
                <a:cubicBezTo>
                  <a:pt x="5861" y="649000"/>
                  <a:pt x="0" y="634851"/>
                  <a:pt x="0" y="620098"/>
                </a:cubicBezTo>
                <a:lnTo>
                  <a:pt x="0" y="55627"/>
                </a:lnTo>
                <a:cubicBezTo>
                  <a:pt x="0" y="40874"/>
                  <a:pt x="5861" y="26725"/>
                  <a:pt x="16293" y="16293"/>
                </a:cubicBezTo>
                <a:cubicBezTo>
                  <a:pt x="26725" y="5861"/>
                  <a:pt x="40874" y="0"/>
                  <a:pt x="55627" y="0"/>
                </a:cubicBezTo>
                <a:close/>
              </a:path>
            </a:pathLst>
          </a:custGeom>
          <a:solidFill>
            <a:schemeClr val="accent1">
              <a:lumMod val="20000"/>
              <a:lumOff val="80000"/>
            </a:schemeClr>
          </a:solidFill>
        </p:spPr>
      </p:sp>
      <p:grpSp>
        <p:nvGrpSpPr>
          <p:cNvPr id="66" name="Group 14">
            <a:extLst>
              <a:ext uri="{FF2B5EF4-FFF2-40B4-BE49-F238E27FC236}">
                <a16:creationId xmlns:a16="http://schemas.microsoft.com/office/drawing/2014/main" id="{31B9E212-2255-1ECF-E21F-514EFAC7F88E}"/>
              </a:ext>
            </a:extLst>
          </p:cNvPr>
          <p:cNvGrpSpPr/>
          <p:nvPr/>
        </p:nvGrpSpPr>
        <p:grpSpPr>
          <a:xfrm>
            <a:off x="7535617" y="151920"/>
            <a:ext cx="4603625" cy="6081125"/>
            <a:chOff x="0" y="-38100"/>
            <a:chExt cx="1691136" cy="2318324"/>
          </a:xfrm>
        </p:grpSpPr>
        <p:sp>
          <p:nvSpPr>
            <p:cNvPr id="67" name="Freeform 15">
              <a:extLst>
                <a:ext uri="{FF2B5EF4-FFF2-40B4-BE49-F238E27FC236}">
                  <a16:creationId xmlns:a16="http://schemas.microsoft.com/office/drawing/2014/main" id="{34888C14-248C-E948-DA62-D7614D3C07BF}"/>
                </a:ext>
              </a:extLst>
            </p:cNvPr>
            <p:cNvSpPr/>
            <p:nvPr/>
          </p:nvSpPr>
          <p:spPr>
            <a:xfrm>
              <a:off x="333859" y="201386"/>
              <a:ext cx="1357277" cy="2078838"/>
            </a:xfrm>
            <a:custGeom>
              <a:avLst/>
              <a:gdLst/>
              <a:ahLst/>
              <a:cxnLst/>
              <a:rect l="l" t="t" r="r" b="b"/>
              <a:pathLst>
                <a:path w="1357277" h="2046224">
                  <a:moveTo>
                    <a:pt x="76617" y="0"/>
                  </a:moveTo>
                  <a:lnTo>
                    <a:pt x="1280660" y="0"/>
                  </a:lnTo>
                  <a:cubicBezTo>
                    <a:pt x="1322975" y="0"/>
                    <a:pt x="1357277" y="34303"/>
                    <a:pt x="1357277" y="76617"/>
                  </a:cubicBezTo>
                  <a:lnTo>
                    <a:pt x="1357277" y="1969607"/>
                  </a:lnTo>
                  <a:cubicBezTo>
                    <a:pt x="1357277" y="1989927"/>
                    <a:pt x="1349205" y="2009415"/>
                    <a:pt x="1334837" y="2023784"/>
                  </a:cubicBezTo>
                  <a:cubicBezTo>
                    <a:pt x="1320468" y="2038152"/>
                    <a:pt x="1300980" y="2046224"/>
                    <a:pt x="1280660" y="2046224"/>
                  </a:cubicBezTo>
                  <a:lnTo>
                    <a:pt x="76617" y="2046224"/>
                  </a:lnTo>
                  <a:cubicBezTo>
                    <a:pt x="34303" y="2046224"/>
                    <a:pt x="0" y="2011922"/>
                    <a:pt x="0" y="1969607"/>
                  </a:cubicBezTo>
                  <a:lnTo>
                    <a:pt x="0" y="76617"/>
                  </a:lnTo>
                  <a:cubicBezTo>
                    <a:pt x="0" y="34303"/>
                    <a:pt x="34303" y="0"/>
                    <a:pt x="76617" y="0"/>
                  </a:cubicBezTo>
                  <a:close/>
                </a:path>
              </a:pathLst>
            </a:custGeom>
            <a:solidFill>
              <a:schemeClr val="accent1">
                <a:lumMod val="20000"/>
                <a:lumOff val="80000"/>
              </a:schemeClr>
            </a:solidFill>
          </p:spPr>
        </p:sp>
        <p:sp>
          <p:nvSpPr>
            <p:cNvPr id="68" name="TextBox 16">
              <a:extLst>
                <a:ext uri="{FF2B5EF4-FFF2-40B4-BE49-F238E27FC236}">
                  <a16:creationId xmlns:a16="http://schemas.microsoft.com/office/drawing/2014/main" id="{D7D94F69-9122-2F57-3FC5-500A6791E5D1}"/>
                </a:ext>
              </a:extLst>
            </p:cNvPr>
            <p:cNvSpPr txBox="1"/>
            <p:nvPr/>
          </p:nvSpPr>
          <p:spPr>
            <a:xfrm>
              <a:off x="0" y="-38100"/>
              <a:ext cx="812800" cy="850900"/>
            </a:xfrm>
            <a:prstGeom prst="rect">
              <a:avLst/>
            </a:prstGeom>
          </p:spPr>
          <p:txBody>
            <a:bodyPr lIns="16385" tIns="16385" rIns="16385" bIns="16385" rtlCol="0" anchor="ctr"/>
            <a:lstStyle/>
            <a:p>
              <a:pPr algn="ctr">
                <a:lnSpc>
                  <a:spcPts val="857"/>
                </a:lnSpc>
              </a:pPr>
              <a:endParaRPr sz="291"/>
            </a:p>
          </p:txBody>
        </p:sp>
      </p:grpSp>
      <p:grpSp>
        <p:nvGrpSpPr>
          <p:cNvPr id="69" name="Group 17">
            <a:extLst>
              <a:ext uri="{FF2B5EF4-FFF2-40B4-BE49-F238E27FC236}">
                <a16:creationId xmlns:a16="http://schemas.microsoft.com/office/drawing/2014/main" id="{66CF3E5D-8135-4DE4-56BC-F2A2F1C7D3AB}"/>
              </a:ext>
            </a:extLst>
          </p:cNvPr>
          <p:cNvGrpSpPr/>
          <p:nvPr/>
        </p:nvGrpSpPr>
        <p:grpSpPr>
          <a:xfrm>
            <a:off x="4192894" y="-490527"/>
            <a:ext cx="3568809" cy="2648293"/>
            <a:chOff x="3298" y="-389266"/>
            <a:chExt cx="1206911" cy="850900"/>
          </a:xfrm>
        </p:grpSpPr>
        <p:sp>
          <p:nvSpPr>
            <p:cNvPr id="70" name="Freeform 18">
              <a:extLst>
                <a:ext uri="{FF2B5EF4-FFF2-40B4-BE49-F238E27FC236}">
                  <a16:creationId xmlns:a16="http://schemas.microsoft.com/office/drawing/2014/main" id="{FA2158DD-03C2-9492-686A-14232F5C7813}"/>
                </a:ext>
              </a:extLst>
            </p:cNvPr>
            <p:cNvSpPr/>
            <p:nvPr/>
          </p:nvSpPr>
          <p:spPr>
            <a:xfrm>
              <a:off x="3298" y="-16044"/>
              <a:ext cx="1206911" cy="79349"/>
            </a:xfrm>
            <a:custGeom>
              <a:avLst/>
              <a:gdLst/>
              <a:ahLst/>
              <a:cxnLst/>
              <a:rect l="l" t="t" r="r" b="b"/>
              <a:pathLst>
                <a:path w="1206911" h="121363">
                  <a:moveTo>
                    <a:pt x="60682" y="0"/>
                  </a:moveTo>
                  <a:lnTo>
                    <a:pt x="1146230" y="0"/>
                  </a:lnTo>
                  <a:cubicBezTo>
                    <a:pt x="1179743" y="0"/>
                    <a:pt x="1206911" y="27168"/>
                    <a:pt x="1206911" y="60682"/>
                  </a:cubicBezTo>
                  <a:lnTo>
                    <a:pt x="1206911" y="60682"/>
                  </a:lnTo>
                  <a:cubicBezTo>
                    <a:pt x="1206911" y="76775"/>
                    <a:pt x="1200518" y="92210"/>
                    <a:pt x="1189138" y="103590"/>
                  </a:cubicBezTo>
                  <a:cubicBezTo>
                    <a:pt x="1177758" y="114970"/>
                    <a:pt x="1162323" y="121363"/>
                    <a:pt x="1146230" y="121363"/>
                  </a:cubicBezTo>
                  <a:lnTo>
                    <a:pt x="60682" y="121363"/>
                  </a:lnTo>
                  <a:cubicBezTo>
                    <a:pt x="27168" y="121363"/>
                    <a:pt x="0" y="94195"/>
                    <a:pt x="0" y="60682"/>
                  </a:cubicBezTo>
                  <a:lnTo>
                    <a:pt x="0" y="60682"/>
                  </a:lnTo>
                  <a:cubicBezTo>
                    <a:pt x="0" y="27168"/>
                    <a:pt x="27168" y="0"/>
                    <a:pt x="60682" y="0"/>
                  </a:cubicBezTo>
                  <a:close/>
                </a:path>
              </a:pathLst>
            </a:custGeom>
            <a:solidFill>
              <a:srgbClr val="4775A3"/>
            </a:solidFill>
          </p:spPr>
        </p:sp>
        <p:sp>
          <p:nvSpPr>
            <p:cNvPr id="71" name="TextBox 19">
              <a:extLst>
                <a:ext uri="{FF2B5EF4-FFF2-40B4-BE49-F238E27FC236}">
                  <a16:creationId xmlns:a16="http://schemas.microsoft.com/office/drawing/2014/main" id="{3CEB78BD-9BE1-BBFF-5900-C42E2963B865}"/>
                </a:ext>
              </a:extLst>
            </p:cNvPr>
            <p:cNvSpPr txBox="1"/>
            <p:nvPr/>
          </p:nvSpPr>
          <p:spPr>
            <a:xfrm>
              <a:off x="221101" y="-389266"/>
              <a:ext cx="812800" cy="850900"/>
            </a:xfrm>
            <a:prstGeom prst="rect">
              <a:avLst/>
            </a:prstGeom>
          </p:spPr>
          <p:txBody>
            <a:bodyPr lIns="16385" tIns="16385" rIns="16385" bIns="16385" rtlCol="0" anchor="ctr"/>
            <a:lstStyle/>
            <a:p>
              <a:pPr algn="ctr">
                <a:lnSpc>
                  <a:spcPts val="857"/>
                </a:lnSpc>
              </a:pPr>
              <a:r>
                <a:rPr lang="en-US" sz="1161" dirty="0">
                  <a:solidFill>
                    <a:srgbClr val="FFFFFF"/>
                  </a:solidFill>
                  <a:latin typeface="Open Sans"/>
                </a:rPr>
                <a:t>Introduction</a:t>
              </a:r>
            </a:p>
          </p:txBody>
        </p:sp>
      </p:grpSp>
      <p:grpSp>
        <p:nvGrpSpPr>
          <p:cNvPr id="72" name="Group 20">
            <a:extLst>
              <a:ext uri="{FF2B5EF4-FFF2-40B4-BE49-F238E27FC236}">
                <a16:creationId xmlns:a16="http://schemas.microsoft.com/office/drawing/2014/main" id="{FB471237-91AB-666A-D0FC-045E8742A246}"/>
              </a:ext>
            </a:extLst>
          </p:cNvPr>
          <p:cNvGrpSpPr/>
          <p:nvPr/>
        </p:nvGrpSpPr>
        <p:grpSpPr>
          <a:xfrm>
            <a:off x="217673" y="183227"/>
            <a:ext cx="3342552" cy="1439928"/>
            <a:chOff x="-104740" y="-700352"/>
            <a:chExt cx="1384980" cy="850900"/>
          </a:xfrm>
        </p:grpSpPr>
        <p:sp>
          <p:nvSpPr>
            <p:cNvPr id="73" name="Freeform 21">
              <a:extLst>
                <a:ext uri="{FF2B5EF4-FFF2-40B4-BE49-F238E27FC236}">
                  <a16:creationId xmlns:a16="http://schemas.microsoft.com/office/drawing/2014/main" id="{F6AF3E32-893C-5847-54EC-4C20A7DBC995}"/>
                </a:ext>
              </a:extLst>
            </p:cNvPr>
            <p:cNvSpPr/>
            <p:nvPr/>
          </p:nvSpPr>
          <p:spPr>
            <a:xfrm>
              <a:off x="-104740" y="-383508"/>
              <a:ext cx="1384980" cy="242814"/>
            </a:xfrm>
            <a:custGeom>
              <a:avLst/>
              <a:gdLst/>
              <a:ahLst/>
              <a:cxnLst/>
              <a:rect l="l" t="t" r="r" b="b"/>
              <a:pathLst>
                <a:path w="1206911" h="205958">
                  <a:moveTo>
                    <a:pt x="86162" y="0"/>
                  </a:moveTo>
                  <a:lnTo>
                    <a:pt x="1120749" y="0"/>
                  </a:lnTo>
                  <a:cubicBezTo>
                    <a:pt x="1168335" y="0"/>
                    <a:pt x="1206911" y="38576"/>
                    <a:pt x="1206911" y="86162"/>
                  </a:cubicBezTo>
                  <a:lnTo>
                    <a:pt x="1206911" y="119796"/>
                  </a:lnTo>
                  <a:cubicBezTo>
                    <a:pt x="1206911" y="142647"/>
                    <a:pt x="1197833" y="164563"/>
                    <a:pt x="1181675" y="180722"/>
                  </a:cubicBezTo>
                  <a:cubicBezTo>
                    <a:pt x="1165516" y="196880"/>
                    <a:pt x="1143600" y="205958"/>
                    <a:pt x="1120749" y="205958"/>
                  </a:cubicBezTo>
                  <a:lnTo>
                    <a:pt x="86162" y="205958"/>
                  </a:lnTo>
                  <a:cubicBezTo>
                    <a:pt x="38576" y="205958"/>
                    <a:pt x="0" y="167382"/>
                    <a:pt x="0" y="119796"/>
                  </a:cubicBezTo>
                  <a:lnTo>
                    <a:pt x="0" y="86162"/>
                  </a:lnTo>
                  <a:cubicBezTo>
                    <a:pt x="0" y="38576"/>
                    <a:pt x="38576" y="0"/>
                    <a:pt x="86162" y="0"/>
                  </a:cubicBezTo>
                  <a:close/>
                </a:path>
              </a:pathLst>
            </a:custGeom>
            <a:solidFill>
              <a:srgbClr val="4775A3"/>
            </a:solidFill>
          </p:spPr>
        </p:sp>
        <p:sp>
          <p:nvSpPr>
            <p:cNvPr id="74" name="TextBox 22">
              <a:extLst>
                <a:ext uri="{FF2B5EF4-FFF2-40B4-BE49-F238E27FC236}">
                  <a16:creationId xmlns:a16="http://schemas.microsoft.com/office/drawing/2014/main" id="{03E0FDB6-DD8C-E537-D75E-E116FF7F60F1}"/>
                </a:ext>
              </a:extLst>
            </p:cNvPr>
            <p:cNvSpPr txBox="1"/>
            <p:nvPr/>
          </p:nvSpPr>
          <p:spPr>
            <a:xfrm>
              <a:off x="-93695" y="-700352"/>
              <a:ext cx="1362890" cy="850900"/>
            </a:xfrm>
            <a:prstGeom prst="rect">
              <a:avLst/>
            </a:prstGeom>
          </p:spPr>
          <p:txBody>
            <a:bodyPr lIns="16385" tIns="16385" rIns="16385" bIns="16385" rtlCol="0" anchor="ctr"/>
            <a:lstStyle/>
            <a:p>
              <a:pPr algn="ctr">
                <a:lnSpc>
                  <a:spcPct val="150000"/>
                </a:lnSpc>
              </a:pPr>
              <a:r>
                <a:rPr lang="en-US" sz="1161" dirty="0">
                  <a:solidFill>
                    <a:srgbClr val="FFFFFF"/>
                  </a:solidFill>
                  <a:latin typeface="Open Sans"/>
                </a:rPr>
                <a:t>Patient Empowerment and Education at UCLH </a:t>
              </a:r>
            </a:p>
          </p:txBody>
        </p:sp>
      </p:grpSp>
      <p:grpSp>
        <p:nvGrpSpPr>
          <p:cNvPr id="75" name="Group 23">
            <a:extLst>
              <a:ext uri="{FF2B5EF4-FFF2-40B4-BE49-F238E27FC236}">
                <a16:creationId xmlns:a16="http://schemas.microsoft.com/office/drawing/2014/main" id="{DC3F7E67-6DA6-2DAD-B880-B7D339561DF0}"/>
              </a:ext>
            </a:extLst>
          </p:cNvPr>
          <p:cNvGrpSpPr/>
          <p:nvPr/>
        </p:nvGrpSpPr>
        <p:grpSpPr>
          <a:xfrm>
            <a:off x="4138204" y="2480031"/>
            <a:ext cx="3871041" cy="2238244"/>
            <a:chOff x="-3299" y="-496629"/>
            <a:chExt cx="1444405" cy="850900"/>
          </a:xfrm>
        </p:grpSpPr>
        <p:sp>
          <p:nvSpPr>
            <p:cNvPr id="76" name="Freeform 24">
              <a:extLst>
                <a:ext uri="{FF2B5EF4-FFF2-40B4-BE49-F238E27FC236}">
                  <a16:creationId xmlns:a16="http://schemas.microsoft.com/office/drawing/2014/main" id="{F59AAA3B-BD5F-83A2-431B-14688DD1DBEB}"/>
                </a:ext>
              </a:extLst>
            </p:cNvPr>
            <p:cNvSpPr/>
            <p:nvPr/>
          </p:nvSpPr>
          <p:spPr>
            <a:xfrm>
              <a:off x="-3299" y="-128467"/>
              <a:ext cx="1444405" cy="97598"/>
            </a:xfrm>
            <a:custGeom>
              <a:avLst/>
              <a:gdLst/>
              <a:ahLst/>
              <a:cxnLst/>
              <a:rect l="l" t="t" r="r" b="b"/>
              <a:pathLst>
                <a:path w="1444405" h="138103">
                  <a:moveTo>
                    <a:pt x="69051" y="0"/>
                  </a:moveTo>
                  <a:lnTo>
                    <a:pt x="1375353" y="0"/>
                  </a:lnTo>
                  <a:cubicBezTo>
                    <a:pt x="1393667" y="0"/>
                    <a:pt x="1411231" y="7275"/>
                    <a:pt x="1424180" y="20225"/>
                  </a:cubicBezTo>
                  <a:cubicBezTo>
                    <a:pt x="1437130" y="33174"/>
                    <a:pt x="1444405" y="50738"/>
                    <a:pt x="1444405" y="69051"/>
                  </a:cubicBezTo>
                  <a:lnTo>
                    <a:pt x="1444405" y="69051"/>
                  </a:lnTo>
                  <a:cubicBezTo>
                    <a:pt x="1444405" y="87365"/>
                    <a:pt x="1437130" y="104928"/>
                    <a:pt x="1424180" y="117878"/>
                  </a:cubicBezTo>
                  <a:cubicBezTo>
                    <a:pt x="1411231" y="130828"/>
                    <a:pt x="1393667" y="138103"/>
                    <a:pt x="1375353" y="138103"/>
                  </a:cubicBezTo>
                  <a:lnTo>
                    <a:pt x="69051" y="138103"/>
                  </a:lnTo>
                  <a:cubicBezTo>
                    <a:pt x="50738" y="138103"/>
                    <a:pt x="33174" y="130828"/>
                    <a:pt x="20225" y="117878"/>
                  </a:cubicBezTo>
                  <a:cubicBezTo>
                    <a:pt x="7275" y="104928"/>
                    <a:pt x="0" y="87365"/>
                    <a:pt x="0" y="69051"/>
                  </a:cubicBezTo>
                  <a:lnTo>
                    <a:pt x="0" y="69051"/>
                  </a:lnTo>
                  <a:cubicBezTo>
                    <a:pt x="0" y="50738"/>
                    <a:pt x="7275" y="33174"/>
                    <a:pt x="20225" y="20225"/>
                  </a:cubicBezTo>
                  <a:cubicBezTo>
                    <a:pt x="33174" y="7275"/>
                    <a:pt x="50738" y="0"/>
                    <a:pt x="69051" y="0"/>
                  </a:cubicBezTo>
                  <a:close/>
                </a:path>
              </a:pathLst>
            </a:custGeom>
            <a:solidFill>
              <a:srgbClr val="4775A3"/>
            </a:solidFill>
          </p:spPr>
        </p:sp>
        <p:sp>
          <p:nvSpPr>
            <p:cNvPr id="77" name="TextBox 25">
              <a:extLst>
                <a:ext uri="{FF2B5EF4-FFF2-40B4-BE49-F238E27FC236}">
                  <a16:creationId xmlns:a16="http://schemas.microsoft.com/office/drawing/2014/main" id="{7F5675E1-BA3F-2718-83DA-B7A2947715B0}"/>
                </a:ext>
              </a:extLst>
            </p:cNvPr>
            <p:cNvSpPr txBox="1"/>
            <p:nvPr/>
          </p:nvSpPr>
          <p:spPr>
            <a:xfrm>
              <a:off x="107921" y="-496629"/>
              <a:ext cx="1238046" cy="850900"/>
            </a:xfrm>
            <a:prstGeom prst="rect">
              <a:avLst/>
            </a:prstGeom>
          </p:spPr>
          <p:txBody>
            <a:bodyPr lIns="16385" tIns="16385" rIns="16385" bIns="16385" rtlCol="0" anchor="ctr"/>
            <a:lstStyle/>
            <a:p>
              <a:pPr algn="ctr">
                <a:lnSpc>
                  <a:spcPts val="857"/>
                </a:lnSpc>
              </a:pPr>
              <a:r>
                <a:rPr lang="en-US" sz="1161" dirty="0" err="1">
                  <a:solidFill>
                    <a:srgbClr val="FFFFFF"/>
                  </a:solidFill>
                  <a:latin typeface="Open Sans"/>
                </a:rPr>
                <a:t>RCoA</a:t>
              </a:r>
              <a:r>
                <a:rPr lang="en-US" sz="1161" dirty="0">
                  <a:solidFill>
                    <a:srgbClr val="FFFFFF"/>
                  </a:solidFill>
                  <a:latin typeface="Open Sans"/>
                </a:rPr>
                <a:t> Patient Voices Focus Group Perspective </a:t>
              </a:r>
            </a:p>
          </p:txBody>
        </p:sp>
      </p:grpSp>
      <p:pic>
        <p:nvPicPr>
          <p:cNvPr id="78" name="Picture 26">
            <a:extLst>
              <a:ext uri="{FF2B5EF4-FFF2-40B4-BE49-F238E27FC236}">
                <a16:creationId xmlns:a16="http://schemas.microsoft.com/office/drawing/2014/main" id="{42733DE9-70DC-C754-95EF-866988E909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6743" y="3002575"/>
            <a:ext cx="3000756" cy="1886725"/>
          </a:xfrm>
          <a:prstGeom prst="rect">
            <a:avLst/>
          </a:prstGeom>
        </p:spPr>
      </p:pic>
      <p:grpSp>
        <p:nvGrpSpPr>
          <p:cNvPr id="80" name="Group 28">
            <a:extLst>
              <a:ext uri="{FF2B5EF4-FFF2-40B4-BE49-F238E27FC236}">
                <a16:creationId xmlns:a16="http://schemas.microsoft.com/office/drawing/2014/main" id="{6A3FC9BA-0924-1C68-DDB6-6A3F386C77A2}"/>
              </a:ext>
            </a:extLst>
          </p:cNvPr>
          <p:cNvGrpSpPr/>
          <p:nvPr/>
        </p:nvGrpSpPr>
        <p:grpSpPr>
          <a:xfrm>
            <a:off x="8911115" y="-336530"/>
            <a:ext cx="2718700" cy="2431572"/>
            <a:chOff x="4443" y="-383624"/>
            <a:chExt cx="1206911" cy="850900"/>
          </a:xfrm>
        </p:grpSpPr>
        <p:sp>
          <p:nvSpPr>
            <p:cNvPr id="81" name="Freeform 29">
              <a:extLst>
                <a:ext uri="{FF2B5EF4-FFF2-40B4-BE49-F238E27FC236}">
                  <a16:creationId xmlns:a16="http://schemas.microsoft.com/office/drawing/2014/main" id="{E3C2C6F7-9C73-77AB-D88D-B164EE06E9A0}"/>
                </a:ext>
              </a:extLst>
            </p:cNvPr>
            <p:cNvSpPr/>
            <p:nvPr/>
          </p:nvSpPr>
          <p:spPr>
            <a:xfrm>
              <a:off x="4443" y="-16229"/>
              <a:ext cx="1206911" cy="81265"/>
            </a:xfrm>
            <a:custGeom>
              <a:avLst/>
              <a:gdLst/>
              <a:ahLst/>
              <a:cxnLst/>
              <a:rect l="l" t="t" r="r" b="b"/>
              <a:pathLst>
                <a:path w="1206911" h="121363">
                  <a:moveTo>
                    <a:pt x="60682" y="0"/>
                  </a:moveTo>
                  <a:lnTo>
                    <a:pt x="1146230" y="0"/>
                  </a:lnTo>
                  <a:cubicBezTo>
                    <a:pt x="1179743" y="0"/>
                    <a:pt x="1206911" y="27168"/>
                    <a:pt x="1206911" y="60682"/>
                  </a:cubicBezTo>
                  <a:lnTo>
                    <a:pt x="1206911" y="60682"/>
                  </a:lnTo>
                  <a:cubicBezTo>
                    <a:pt x="1206911" y="76775"/>
                    <a:pt x="1200518" y="92210"/>
                    <a:pt x="1189138" y="103590"/>
                  </a:cubicBezTo>
                  <a:cubicBezTo>
                    <a:pt x="1177758" y="114970"/>
                    <a:pt x="1162323" y="121363"/>
                    <a:pt x="1146230" y="121363"/>
                  </a:cubicBezTo>
                  <a:lnTo>
                    <a:pt x="60682" y="121363"/>
                  </a:lnTo>
                  <a:cubicBezTo>
                    <a:pt x="27168" y="121363"/>
                    <a:pt x="0" y="94195"/>
                    <a:pt x="0" y="60682"/>
                  </a:cubicBezTo>
                  <a:lnTo>
                    <a:pt x="0" y="60682"/>
                  </a:lnTo>
                  <a:cubicBezTo>
                    <a:pt x="0" y="27168"/>
                    <a:pt x="27168" y="0"/>
                    <a:pt x="60682" y="0"/>
                  </a:cubicBezTo>
                  <a:close/>
                </a:path>
              </a:pathLst>
            </a:custGeom>
            <a:solidFill>
              <a:srgbClr val="4775A3"/>
            </a:solidFill>
          </p:spPr>
        </p:sp>
        <p:sp>
          <p:nvSpPr>
            <p:cNvPr id="82" name="TextBox 30">
              <a:extLst>
                <a:ext uri="{FF2B5EF4-FFF2-40B4-BE49-F238E27FC236}">
                  <a16:creationId xmlns:a16="http://schemas.microsoft.com/office/drawing/2014/main" id="{5D8C9547-FCA0-E646-2F8A-1A6FE44BA87D}"/>
                </a:ext>
              </a:extLst>
            </p:cNvPr>
            <p:cNvSpPr txBox="1"/>
            <p:nvPr/>
          </p:nvSpPr>
          <p:spPr>
            <a:xfrm>
              <a:off x="201498" y="-383624"/>
              <a:ext cx="812800" cy="850900"/>
            </a:xfrm>
            <a:prstGeom prst="rect">
              <a:avLst/>
            </a:prstGeom>
          </p:spPr>
          <p:txBody>
            <a:bodyPr lIns="16385" tIns="16385" rIns="16385" bIns="16385" rtlCol="0" anchor="ctr"/>
            <a:lstStyle/>
            <a:p>
              <a:pPr algn="ctr">
                <a:lnSpc>
                  <a:spcPts val="857"/>
                </a:lnSpc>
              </a:pPr>
              <a:r>
                <a:rPr lang="en-US" sz="1161" dirty="0">
                  <a:solidFill>
                    <a:srgbClr val="FFFFFF"/>
                  </a:solidFill>
                  <a:latin typeface="Open Sans"/>
                </a:rPr>
                <a:t>Conclusions</a:t>
              </a:r>
            </a:p>
          </p:txBody>
        </p:sp>
      </p:grpSp>
      <p:pic>
        <p:nvPicPr>
          <p:cNvPr id="83" name="Picture 31">
            <a:extLst>
              <a:ext uri="{FF2B5EF4-FFF2-40B4-BE49-F238E27FC236}">
                <a16:creationId xmlns:a16="http://schemas.microsoft.com/office/drawing/2014/main" id="{2CC79864-F5D4-11F7-FAAF-73E7478D73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11091" y="2289077"/>
            <a:ext cx="2128151" cy="1563223"/>
          </a:xfrm>
          <a:prstGeom prst="rect">
            <a:avLst/>
          </a:prstGeom>
        </p:spPr>
      </p:pic>
      <p:pic>
        <p:nvPicPr>
          <p:cNvPr id="84" name="Picture 32">
            <a:extLst>
              <a:ext uri="{FF2B5EF4-FFF2-40B4-BE49-F238E27FC236}">
                <a16:creationId xmlns:a16="http://schemas.microsoft.com/office/drawing/2014/main" id="{41C7EAD6-6B7B-F176-269E-4F8A7B8741F0}"/>
              </a:ext>
            </a:extLst>
          </p:cNvPr>
          <p:cNvPicPr>
            <a:picLocks noChangeAspect="1"/>
          </p:cNvPicPr>
          <p:nvPr/>
        </p:nvPicPr>
        <p:blipFill>
          <a:blip r:embed="rId10"/>
          <a:srcRect/>
          <a:stretch>
            <a:fillRect/>
          </a:stretch>
        </p:blipFill>
        <p:spPr>
          <a:xfrm>
            <a:off x="8522740" y="2316596"/>
            <a:ext cx="1771313" cy="1315200"/>
          </a:xfrm>
          <a:prstGeom prst="rect">
            <a:avLst/>
          </a:prstGeom>
        </p:spPr>
      </p:pic>
      <p:pic>
        <p:nvPicPr>
          <p:cNvPr id="85" name="Picture 33">
            <a:extLst>
              <a:ext uri="{FF2B5EF4-FFF2-40B4-BE49-F238E27FC236}">
                <a16:creationId xmlns:a16="http://schemas.microsoft.com/office/drawing/2014/main" id="{4425EFA7-C2AB-5856-B5A2-365EFAE41F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840273" y="3581408"/>
            <a:ext cx="833776" cy="655557"/>
          </a:xfrm>
          <a:prstGeom prst="rect">
            <a:avLst/>
          </a:prstGeom>
        </p:spPr>
      </p:pic>
      <p:pic>
        <p:nvPicPr>
          <p:cNvPr id="86" name="Picture 34">
            <a:extLst>
              <a:ext uri="{FF2B5EF4-FFF2-40B4-BE49-F238E27FC236}">
                <a16:creationId xmlns:a16="http://schemas.microsoft.com/office/drawing/2014/main" id="{B1510215-22AD-4E16-85FC-B0438DDDF968}"/>
              </a:ext>
            </a:extLst>
          </p:cNvPr>
          <p:cNvPicPr>
            <a:picLocks noChangeAspect="1"/>
          </p:cNvPicPr>
          <p:nvPr/>
        </p:nvPicPr>
        <p:blipFill>
          <a:blip r:embed="rId13"/>
          <a:srcRect/>
          <a:stretch>
            <a:fillRect/>
          </a:stretch>
        </p:blipFill>
        <p:spPr>
          <a:xfrm>
            <a:off x="8454124" y="3600683"/>
            <a:ext cx="2373281" cy="682319"/>
          </a:xfrm>
          <a:prstGeom prst="rect">
            <a:avLst/>
          </a:prstGeom>
        </p:spPr>
      </p:pic>
      <p:pic>
        <p:nvPicPr>
          <p:cNvPr id="87" name="Picture 35">
            <a:extLst>
              <a:ext uri="{FF2B5EF4-FFF2-40B4-BE49-F238E27FC236}">
                <a16:creationId xmlns:a16="http://schemas.microsoft.com/office/drawing/2014/main" id="{014B9BB8-759E-0BC8-D7E8-3C63195BBC08}"/>
              </a:ext>
            </a:extLst>
          </p:cNvPr>
          <p:cNvPicPr>
            <a:picLocks noChangeAspect="1"/>
          </p:cNvPicPr>
          <p:nvPr/>
        </p:nvPicPr>
        <p:blipFill>
          <a:blip r:embed="rId14"/>
          <a:srcRect/>
          <a:stretch>
            <a:fillRect/>
          </a:stretch>
        </p:blipFill>
        <p:spPr>
          <a:xfrm>
            <a:off x="-55255" y="13935"/>
            <a:ext cx="1064787" cy="699419"/>
          </a:xfrm>
          <a:prstGeom prst="rect">
            <a:avLst/>
          </a:prstGeom>
        </p:spPr>
      </p:pic>
      <p:sp>
        <p:nvSpPr>
          <p:cNvPr id="88" name="TextBox 36">
            <a:extLst>
              <a:ext uri="{FF2B5EF4-FFF2-40B4-BE49-F238E27FC236}">
                <a16:creationId xmlns:a16="http://schemas.microsoft.com/office/drawing/2014/main" id="{FABE4016-8CE7-5139-DED1-11493757E552}"/>
              </a:ext>
            </a:extLst>
          </p:cNvPr>
          <p:cNvSpPr txBox="1"/>
          <p:nvPr/>
        </p:nvSpPr>
        <p:spPr>
          <a:xfrm>
            <a:off x="3608436" y="2928761"/>
            <a:ext cx="4865859" cy="451534"/>
          </a:xfrm>
          <a:prstGeom prst="rect">
            <a:avLst/>
          </a:prstGeom>
        </p:spPr>
        <p:txBody>
          <a:bodyPr wrap="square" lIns="0" tIns="0" rIns="0" bIns="0" rtlCol="0" anchor="t">
            <a:spAutoFit/>
          </a:bodyPr>
          <a:lstStyle/>
          <a:p>
            <a:pPr algn="ctr">
              <a:spcBef>
                <a:spcPct val="0"/>
              </a:spcBef>
            </a:pPr>
            <a:r>
              <a:rPr lang="en-US" sz="1467" b="1" dirty="0">
                <a:solidFill>
                  <a:srgbClr val="000000"/>
                </a:solidFill>
                <a:latin typeface="Fira Sans Light Bold"/>
              </a:rPr>
              <a:t>“Comprehensively promoting the patient as an active participant in their recovery process and rehabilitation”</a:t>
            </a:r>
          </a:p>
        </p:txBody>
      </p:sp>
      <p:sp>
        <p:nvSpPr>
          <p:cNvPr id="89" name="TextBox 37">
            <a:extLst>
              <a:ext uri="{FF2B5EF4-FFF2-40B4-BE49-F238E27FC236}">
                <a16:creationId xmlns:a16="http://schemas.microsoft.com/office/drawing/2014/main" id="{966D9512-5479-22F8-550B-D7B6610D781B}"/>
              </a:ext>
            </a:extLst>
          </p:cNvPr>
          <p:cNvSpPr txBox="1"/>
          <p:nvPr/>
        </p:nvSpPr>
        <p:spPr>
          <a:xfrm>
            <a:off x="1013011" y="227354"/>
            <a:ext cx="5026979" cy="210058"/>
          </a:xfrm>
          <a:prstGeom prst="rect">
            <a:avLst/>
          </a:prstGeom>
        </p:spPr>
        <p:txBody>
          <a:bodyPr wrap="square" lIns="0" tIns="0" rIns="0" bIns="0" rtlCol="0" anchor="t">
            <a:spAutoFit/>
          </a:bodyPr>
          <a:lstStyle/>
          <a:p>
            <a:pPr>
              <a:lnSpc>
                <a:spcPts val="1491"/>
              </a:lnSpc>
            </a:pPr>
            <a:r>
              <a:rPr lang="en-US" sz="1935" dirty="0">
                <a:solidFill>
                  <a:srgbClr val="000000"/>
                </a:solidFill>
                <a:latin typeface="Fira Sans Light Bold"/>
              </a:rPr>
              <a:t>The Patient as an Advocate for </a:t>
            </a:r>
            <a:r>
              <a:rPr lang="en-US" sz="1935" dirty="0" err="1">
                <a:solidFill>
                  <a:srgbClr val="000000"/>
                </a:solidFill>
                <a:latin typeface="Fira Sans Light Bold"/>
              </a:rPr>
              <a:t>DrEaMing</a:t>
            </a:r>
            <a:r>
              <a:rPr lang="en-US" sz="1935" dirty="0">
                <a:solidFill>
                  <a:srgbClr val="000000"/>
                </a:solidFill>
                <a:latin typeface="Fira Sans Light Bold"/>
              </a:rPr>
              <a:t> </a:t>
            </a:r>
          </a:p>
        </p:txBody>
      </p:sp>
      <p:sp>
        <p:nvSpPr>
          <p:cNvPr id="91" name="TextBox 39">
            <a:extLst>
              <a:ext uri="{FF2B5EF4-FFF2-40B4-BE49-F238E27FC236}">
                <a16:creationId xmlns:a16="http://schemas.microsoft.com/office/drawing/2014/main" id="{DE9061CB-4635-04BF-36EF-A40042B27ECA}"/>
              </a:ext>
            </a:extLst>
          </p:cNvPr>
          <p:cNvSpPr txBox="1"/>
          <p:nvPr/>
        </p:nvSpPr>
        <p:spPr>
          <a:xfrm>
            <a:off x="3874633" y="964587"/>
            <a:ext cx="4398185" cy="2009717"/>
          </a:xfrm>
          <a:prstGeom prst="rect">
            <a:avLst/>
          </a:prstGeom>
        </p:spPr>
        <p:txBody>
          <a:bodyPr wrap="square" lIns="0" tIns="0" rIns="0" bIns="0" rtlCol="0" anchor="t">
            <a:spAutoFit/>
          </a:bodyPr>
          <a:lstStyle/>
          <a:p>
            <a:pPr algn="just">
              <a:lnSpc>
                <a:spcPct val="150000"/>
              </a:lnSpc>
              <a:spcBef>
                <a:spcPct val="0"/>
              </a:spcBef>
            </a:pPr>
            <a:r>
              <a:rPr lang="en-US" sz="880" dirty="0">
                <a:solidFill>
                  <a:srgbClr val="000000"/>
                </a:solidFill>
                <a:latin typeface="Open Sans"/>
              </a:rPr>
              <a:t>Drinking, Eating and </a:t>
            </a:r>
            <a:r>
              <a:rPr lang="en-US" sz="880" dirty="0" err="1">
                <a:solidFill>
                  <a:srgbClr val="000000"/>
                </a:solidFill>
                <a:latin typeface="Open Sans"/>
              </a:rPr>
              <a:t>Mobilising</a:t>
            </a:r>
            <a:r>
              <a:rPr lang="en-US" sz="880" dirty="0">
                <a:solidFill>
                  <a:srgbClr val="000000"/>
                </a:solidFill>
                <a:latin typeface="Open Sans"/>
              </a:rPr>
              <a:t> (</a:t>
            </a:r>
            <a:r>
              <a:rPr lang="en-US" sz="880" dirty="0" err="1">
                <a:solidFill>
                  <a:srgbClr val="000000"/>
                </a:solidFill>
                <a:latin typeface="Open Sans"/>
              </a:rPr>
              <a:t>DrEaMing</a:t>
            </a:r>
            <a:r>
              <a:rPr lang="en-US" sz="880" dirty="0">
                <a:solidFill>
                  <a:srgbClr val="000000"/>
                </a:solidFill>
                <a:latin typeface="Open Sans"/>
              </a:rPr>
              <a:t>) is associated with reduced length of stay and aims to revitalize the quality improvement (QI) efforts aiding patients’ recovery after surgery</a:t>
            </a:r>
            <a:r>
              <a:rPr lang="en-US" sz="880" baseline="30000" dirty="0">
                <a:solidFill>
                  <a:srgbClr val="000000"/>
                </a:solidFill>
                <a:latin typeface="Open Sans"/>
              </a:rPr>
              <a:t>1</a:t>
            </a:r>
            <a:r>
              <a:rPr lang="en-US" sz="880" dirty="0">
                <a:solidFill>
                  <a:srgbClr val="000000"/>
                </a:solidFill>
                <a:latin typeface="Open Sans"/>
              </a:rPr>
              <a:t>. A positive collaborative culture with cohesive working between the whole surgical multidisciplinary team is essential for </a:t>
            </a:r>
            <a:r>
              <a:rPr lang="en-US" sz="880" dirty="0" err="1">
                <a:solidFill>
                  <a:srgbClr val="000000"/>
                </a:solidFill>
                <a:latin typeface="Open Sans"/>
              </a:rPr>
              <a:t>DrEaMing</a:t>
            </a:r>
            <a:r>
              <a:rPr lang="en-US" sz="880" dirty="0">
                <a:solidFill>
                  <a:srgbClr val="000000"/>
                </a:solidFill>
                <a:latin typeface="Open Sans"/>
              </a:rPr>
              <a:t> to become a sustained standard of care</a:t>
            </a:r>
            <a:r>
              <a:rPr lang="en-US" sz="880" baseline="30000" dirty="0">
                <a:solidFill>
                  <a:srgbClr val="000000"/>
                </a:solidFill>
                <a:latin typeface="Open Sans"/>
              </a:rPr>
              <a:t>2</a:t>
            </a:r>
            <a:r>
              <a:rPr lang="en-US" sz="880" dirty="0">
                <a:solidFill>
                  <a:srgbClr val="000000"/>
                </a:solidFill>
                <a:latin typeface="Open Sans"/>
              </a:rPr>
              <a:t>. Beyond the perioperative team, the other important party that can facilitate </a:t>
            </a:r>
            <a:r>
              <a:rPr lang="en-US" sz="880" dirty="0" err="1">
                <a:solidFill>
                  <a:srgbClr val="000000"/>
                </a:solidFill>
                <a:latin typeface="Open Sans"/>
              </a:rPr>
              <a:t>DrEaMing</a:t>
            </a:r>
            <a:r>
              <a:rPr lang="en-US" sz="880" dirty="0">
                <a:solidFill>
                  <a:srgbClr val="000000"/>
                </a:solidFill>
                <a:latin typeface="Open Sans"/>
              </a:rPr>
              <a:t> are the patients themselves! </a:t>
            </a:r>
          </a:p>
          <a:p>
            <a:pPr algn="just">
              <a:lnSpc>
                <a:spcPct val="150000"/>
              </a:lnSpc>
              <a:spcBef>
                <a:spcPct val="0"/>
              </a:spcBef>
            </a:pPr>
            <a:r>
              <a:rPr lang="en-GB" sz="880" dirty="0">
                <a:latin typeface="Open Sans" panose="020B0606030504020204" pitchFamily="34" charset="0"/>
                <a:ea typeface="Open Sans" panose="020B0606030504020204" pitchFamily="34" charset="0"/>
                <a:cs typeface="Open Sans" panose="020B0606030504020204" pitchFamily="34" charset="0"/>
              </a:rPr>
              <a:t>Qualitative interview data from a </a:t>
            </a:r>
            <a:r>
              <a:rPr lang="en-GB" sz="880" dirty="0" err="1">
                <a:latin typeface="Open Sans" panose="020B0606030504020204" pitchFamily="34" charset="0"/>
                <a:ea typeface="Open Sans" panose="020B0606030504020204" pitchFamily="34" charset="0"/>
                <a:cs typeface="Open Sans" panose="020B0606030504020204" pitchFamily="34" charset="0"/>
              </a:rPr>
              <a:t>RCoA</a:t>
            </a:r>
            <a:r>
              <a:rPr lang="en-GB" sz="880" dirty="0">
                <a:latin typeface="Open Sans" panose="020B0606030504020204" pitchFamily="34" charset="0"/>
                <a:ea typeface="Open Sans" panose="020B0606030504020204" pitchFamily="34" charset="0"/>
                <a:cs typeface="Open Sans" panose="020B0606030504020204" pitchFamily="34" charset="0"/>
              </a:rPr>
              <a:t> patient voices </a:t>
            </a:r>
            <a:r>
              <a:rPr lang="en-GB" sz="880" dirty="0" err="1">
                <a:latin typeface="Open Sans" panose="020B0606030504020204" pitchFamily="34" charset="0"/>
                <a:ea typeface="Open Sans" panose="020B0606030504020204" pitchFamily="34" charset="0"/>
                <a:cs typeface="Open Sans" panose="020B0606030504020204" pitchFamily="34" charset="0"/>
              </a:rPr>
              <a:t>DrEaMing</a:t>
            </a:r>
            <a:r>
              <a:rPr lang="en-GB" sz="880" dirty="0">
                <a:latin typeface="Open Sans" panose="020B0606030504020204" pitchFamily="34" charset="0"/>
                <a:ea typeface="Open Sans" panose="020B0606030504020204" pitchFamily="34" charset="0"/>
                <a:cs typeface="Open Sans" panose="020B0606030504020204" pitchFamily="34" charset="0"/>
              </a:rPr>
              <a:t> focus group and the thoracic perioperative team at UCLH were gathered during development of a PQIP QI collaborative supporting </a:t>
            </a:r>
            <a:r>
              <a:rPr lang="en-GB" sz="880" dirty="0" err="1">
                <a:latin typeface="Open Sans" panose="020B0606030504020204" pitchFamily="34" charset="0"/>
                <a:ea typeface="Open Sans" panose="020B0606030504020204" pitchFamily="34" charset="0"/>
                <a:cs typeface="Open Sans" panose="020B0606030504020204" pitchFamily="34" charset="0"/>
              </a:rPr>
              <a:t>DrEaMing</a:t>
            </a:r>
            <a:r>
              <a:rPr lang="en-GB" sz="880" dirty="0">
                <a:latin typeface="Open Sans" panose="020B0606030504020204" pitchFamily="34" charset="0"/>
                <a:ea typeface="Open Sans" panose="020B0606030504020204" pitchFamily="34" charset="0"/>
                <a:cs typeface="Open Sans" panose="020B0606030504020204" pitchFamily="34" charset="0"/>
              </a:rPr>
              <a:t> implementation. Key themes are discussed.</a:t>
            </a:r>
          </a:p>
          <a:p>
            <a:pPr algn="just">
              <a:lnSpc>
                <a:spcPct val="150000"/>
              </a:lnSpc>
              <a:spcBef>
                <a:spcPct val="0"/>
              </a:spcBef>
            </a:pPr>
            <a:endParaRPr lang="en-US" sz="880" dirty="0">
              <a:solidFill>
                <a:srgbClr val="000000"/>
              </a:solidFill>
              <a:latin typeface="Open Sans"/>
            </a:endParaRPr>
          </a:p>
        </p:txBody>
      </p:sp>
      <p:sp>
        <p:nvSpPr>
          <p:cNvPr id="93" name="TextBox 41">
            <a:extLst>
              <a:ext uri="{FF2B5EF4-FFF2-40B4-BE49-F238E27FC236}">
                <a16:creationId xmlns:a16="http://schemas.microsoft.com/office/drawing/2014/main" id="{071ED4E1-62E8-942A-86CC-0D54C76357DE}"/>
              </a:ext>
            </a:extLst>
          </p:cNvPr>
          <p:cNvSpPr txBox="1"/>
          <p:nvPr/>
        </p:nvSpPr>
        <p:spPr>
          <a:xfrm>
            <a:off x="204098" y="1136353"/>
            <a:ext cx="3425789" cy="1806585"/>
          </a:xfrm>
          <a:prstGeom prst="rect">
            <a:avLst/>
          </a:prstGeom>
        </p:spPr>
        <p:txBody>
          <a:bodyPr wrap="square" lIns="0" tIns="0" rIns="0" bIns="0" rtlCol="0" anchor="t">
            <a:spAutoFit/>
          </a:bodyPr>
          <a:lstStyle/>
          <a:p>
            <a:pPr algn="just">
              <a:lnSpc>
                <a:spcPct val="150000"/>
              </a:lnSpc>
              <a:spcBef>
                <a:spcPct val="0"/>
              </a:spcBef>
            </a:pPr>
            <a:r>
              <a:rPr lang="en-GB" sz="880" dirty="0">
                <a:latin typeface="Open Sans" panose="020B0606030504020204" pitchFamily="34" charset="0"/>
                <a:ea typeface="Open Sans" panose="020B0606030504020204" pitchFamily="34" charset="0"/>
                <a:cs typeface="Open Sans" panose="020B0606030504020204" pitchFamily="34" charset="0"/>
              </a:rPr>
              <a:t>Lead by resourceful clinical nurse specialists, a streamlined perioperative pathway has been created, that is educating and empowering for patients. A multimedia approach with a consistent message is utilised to educate patients early about what to expect in the peri-operative period and reinforce why enhanced recovery pathways are important </a:t>
            </a:r>
            <a:r>
              <a:rPr lang="en-US" sz="880" dirty="0">
                <a:solidFill>
                  <a:srgbClr val="000000"/>
                </a:solidFill>
                <a:latin typeface="Open Sans"/>
                <a:ea typeface="Open Sans" panose="020B0606030504020204" pitchFamily="34" charset="0"/>
                <a:cs typeface="Open Sans" panose="020B0606030504020204" pitchFamily="34" charset="0"/>
              </a:rPr>
              <a:t>in </a:t>
            </a:r>
            <a:r>
              <a:rPr lang="en-US" sz="880" dirty="0">
                <a:solidFill>
                  <a:srgbClr val="000000"/>
                </a:solidFill>
                <a:latin typeface="Open Sans"/>
              </a:rPr>
              <a:t>aiding their recovery. </a:t>
            </a:r>
            <a:r>
              <a:rPr lang="en-GB" sz="880" dirty="0">
                <a:latin typeface="Open Sans" panose="020B0606030504020204" pitchFamily="34" charset="0"/>
                <a:ea typeface="Open Sans" panose="020B0606030504020204" pitchFamily="34" charset="0"/>
                <a:cs typeface="Open Sans" panose="020B0606030504020204" pitchFamily="34" charset="0"/>
              </a:rPr>
              <a:t>Patient understanding and retention of information is enhanced when provided by interactive communication with their clinical team and then reinforced by printed information</a:t>
            </a:r>
            <a:r>
              <a:rPr lang="en-GB" sz="880" baseline="30000" dirty="0">
                <a:latin typeface="Open Sans" panose="020B0606030504020204" pitchFamily="34" charset="0"/>
                <a:ea typeface="Open Sans" panose="020B0606030504020204" pitchFamily="34" charset="0"/>
                <a:cs typeface="Open Sans" panose="020B0606030504020204" pitchFamily="34" charset="0"/>
              </a:rPr>
              <a:t>3.</a:t>
            </a:r>
          </a:p>
        </p:txBody>
      </p:sp>
      <p:sp>
        <p:nvSpPr>
          <p:cNvPr id="94" name="TextBox 42">
            <a:extLst>
              <a:ext uri="{FF2B5EF4-FFF2-40B4-BE49-F238E27FC236}">
                <a16:creationId xmlns:a16="http://schemas.microsoft.com/office/drawing/2014/main" id="{C2F3FE19-BF7B-F7F5-6C20-49E28897DD49}"/>
              </a:ext>
            </a:extLst>
          </p:cNvPr>
          <p:cNvSpPr txBox="1"/>
          <p:nvPr/>
        </p:nvSpPr>
        <p:spPr>
          <a:xfrm>
            <a:off x="824748" y="3080775"/>
            <a:ext cx="2351481" cy="395749"/>
          </a:xfrm>
          <a:prstGeom prst="rect">
            <a:avLst/>
          </a:prstGeom>
        </p:spPr>
        <p:txBody>
          <a:bodyPr wrap="square" lIns="0" tIns="0" rIns="0" bIns="0" rtlCol="0" anchor="t">
            <a:spAutoFit/>
          </a:bodyPr>
          <a:lstStyle/>
          <a:p>
            <a:pPr>
              <a:lnSpc>
                <a:spcPts val="632"/>
              </a:lnSpc>
            </a:pPr>
            <a:r>
              <a:rPr lang="en-US" sz="893" dirty="0">
                <a:solidFill>
                  <a:srgbClr val="000000"/>
                </a:solidFill>
              </a:rPr>
              <a:t>Two-part pre-assessment to allow for early patient engagement with education materials </a:t>
            </a:r>
          </a:p>
          <a:p>
            <a:pPr>
              <a:lnSpc>
                <a:spcPts val="632"/>
              </a:lnSpc>
            </a:pPr>
            <a:r>
              <a:rPr lang="en-US" sz="893" dirty="0">
                <a:solidFill>
                  <a:srgbClr val="000000"/>
                </a:solidFill>
              </a:rPr>
              <a:t> </a:t>
            </a:r>
          </a:p>
          <a:p>
            <a:pPr>
              <a:lnSpc>
                <a:spcPts val="632"/>
              </a:lnSpc>
            </a:pPr>
            <a:endParaRPr lang="en-US" sz="893" dirty="0">
              <a:solidFill>
                <a:srgbClr val="000000"/>
              </a:solidFill>
            </a:endParaRPr>
          </a:p>
          <a:p>
            <a:pPr algn="ctr">
              <a:lnSpc>
                <a:spcPts val="632"/>
              </a:lnSpc>
            </a:pPr>
            <a:endParaRPr lang="en-US" sz="893" dirty="0">
              <a:solidFill>
                <a:srgbClr val="000000"/>
              </a:solidFill>
            </a:endParaRPr>
          </a:p>
        </p:txBody>
      </p:sp>
      <p:sp>
        <p:nvSpPr>
          <p:cNvPr id="95" name="TextBox 43">
            <a:extLst>
              <a:ext uri="{FF2B5EF4-FFF2-40B4-BE49-F238E27FC236}">
                <a16:creationId xmlns:a16="http://schemas.microsoft.com/office/drawing/2014/main" id="{B32009A0-E238-EE56-45CF-D91050ACC69B}"/>
              </a:ext>
            </a:extLst>
          </p:cNvPr>
          <p:cNvSpPr txBox="1"/>
          <p:nvPr/>
        </p:nvSpPr>
        <p:spPr>
          <a:xfrm>
            <a:off x="784844" y="3459212"/>
            <a:ext cx="2501176" cy="164917"/>
          </a:xfrm>
          <a:prstGeom prst="rect">
            <a:avLst/>
          </a:prstGeom>
        </p:spPr>
        <p:txBody>
          <a:bodyPr wrap="square" lIns="0" tIns="0" rIns="0" bIns="0" rtlCol="0" anchor="t">
            <a:spAutoFit/>
          </a:bodyPr>
          <a:lstStyle/>
          <a:p>
            <a:pPr>
              <a:lnSpc>
                <a:spcPts val="632"/>
              </a:lnSpc>
            </a:pPr>
            <a:r>
              <a:rPr lang="en-US" sz="893" dirty="0">
                <a:solidFill>
                  <a:srgbClr val="000000"/>
                </a:solidFill>
              </a:rPr>
              <a:t>Telephone pre-assessment focusing on education around post-operative period and recovery goals</a:t>
            </a:r>
          </a:p>
        </p:txBody>
      </p:sp>
      <p:sp>
        <p:nvSpPr>
          <p:cNvPr id="96" name="TextBox 44">
            <a:extLst>
              <a:ext uri="{FF2B5EF4-FFF2-40B4-BE49-F238E27FC236}">
                <a16:creationId xmlns:a16="http://schemas.microsoft.com/office/drawing/2014/main" id="{DC7A44BD-7756-F8DB-F1C1-A0F190DA7835}"/>
              </a:ext>
            </a:extLst>
          </p:cNvPr>
          <p:cNvSpPr txBox="1"/>
          <p:nvPr/>
        </p:nvSpPr>
        <p:spPr>
          <a:xfrm>
            <a:off x="770556" y="3879266"/>
            <a:ext cx="2501176" cy="164917"/>
          </a:xfrm>
          <a:prstGeom prst="rect">
            <a:avLst/>
          </a:prstGeom>
        </p:spPr>
        <p:txBody>
          <a:bodyPr wrap="square" lIns="0" tIns="0" rIns="0" bIns="0" rtlCol="0" anchor="t">
            <a:spAutoFit/>
          </a:bodyPr>
          <a:lstStyle/>
          <a:p>
            <a:pPr>
              <a:lnSpc>
                <a:spcPts val="632"/>
              </a:lnSpc>
              <a:spcBef>
                <a:spcPct val="0"/>
              </a:spcBef>
            </a:pPr>
            <a:r>
              <a:rPr lang="en-US" sz="893" dirty="0">
                <a:solidFill>
                  <a:srgbClr val="000000"/>
                </a:solidFill>
              </a:rPr>
              <a:t>Patient info pack posted / emailed prior to F2F includes recovery diary</a:t>
            </a:r>
          </a:p>
        </p:txBody>
      </p:sp>
      <p:sp>
        <p:nvSpPr>
          <p:cNvPr id="97" name="TextBox 45">
            <a:extLst>
              <a:ext uri="{FF2B5EF4-FFF2-40B4-BE49-F238E27FC236}">
                <a16:creationId xmlns:a16="http://schemas.microsoft.com/office/drawing/2014/main" id="{3068981C-4BEB-9245-D25A-622377010979}"/>
              </a:ext>
            </a:extLst>
          </p:cNvPr>
          <p:cNvSpPr txBox="1"/>
          <p:nvPr/>
        </p:nvSpPr>
        <p:spPr>
          <a:xfrm>
            <a:off x="770557" y="4281532"/>
            <a:ext cx="2363281" cy="164917"/>
          </a:xfrm>
          <a:prstGeom prst="rect">
            <a:avLst/>
          </a:prstGeom>
        </p:spPr>
        <p:txBody>
          <a:bodyPr wrap="square" lIns="0" tIns="0" rIns="0" bIns="0" rtlCol="0" anchor="t">
            <a:spAutoFit/>
          </a:bodyPr>
          <a:lstStyle/>
          <a:p>
            <a:pPr>
              <a:lnSpc>
                <a:spcPts val="632"/>
              </a:lnSpc>
              <a:spcBef>
                <a:spcPct val="0"/>
              </a:spcBef>
            </a:pPr>
            <a:r>
              <a:rPr lang="en-US" sz="893" dirty="0">
                <a:solidFill>
                  <a:srgbClr val="000000"/>
                </a:solidFill>
              </a:rPr>
              <a:t>Face-to-face pre-assessment within 96 hours prior to surgery to reiterate pre-op education</a:t>
            </a:r>
          </a:p>
        </p:txBody>
      </p:sp>
      <p:sp>
        <p:nvSpPr>
          <p:cNvPr id="98" name="TextBox 46">
            <a:extLst>
              <a:ext uri="{FF2B5EF4-FFF2-40B4-BE49-F238E27FC236}">
                <a16:creationId xmlns:a16="http://schemas.microsoft.com/office/drawing/2014/main" id="{FC8B7E98-494C-6098-1982-15D3D76D9F98}"/>
              </a:ext>
            </a:extLst>
          </p:cNvPr>
          <p:cNvSpPr txBox="1"/>
          <p:nvPr/>
        </p:nvSpPr>
        <p:spPr>
          <a:xfrm>
            <a:off x="757480" y="4651846"/>
            <a:ext cx="2501176" cy="164917"/>
          </a:xfrm>
          <a:prstGeom prst="rect">
            <a:avLst/>
          </a:prstGeom>
        </p:spPr>
        <p:txBody>
          <a:bodyPr wrap="square" lIns="0" tIns="0" rIns="0" bIns="0" rtlCol="0" anchor="t">
            <a:spAutoFit/>
          </a:bodyPr>
          <a:lstStyle/>
          <a:p>
            <a:pPr>
              <a:lnSpc>
                <a:spcPts val="632"/>
              </a:lnSpc>
              <a:spcBef>
                <a:spcPct val="0"/>
              </a:spcBef>
            </a:pPr>
            <a:r>
              <a:rPr lang="en-US" sz="893" dirty="0">
                <a:solidFill>
                  <a:srgbClr val="000000"/>
                </a:solidFill>
              </a:rPr>
              <a:t>Empower patients and give them tools to be actively involved in their own recovery</a:t>
            </a:r>
          </a:p>
        </p:txBody>
      </p:sp>
      <p:sp>
        <p:nvSpPr>
          <p:cNvPr id="99" name="TextBox 47">
            <a:extLst>
              <a:ext uri="{FF2B5EF4-FFF2-40B4-BE49-F238E27FC236}">
                <a16:creationId xmlns:a16="http://schemas.microsoft.com/office/drawing/2014/main" id="{F8AD3219-C03F-8ADF-4F41-A98B6022660A}"/>
              </a:ext>
            </a:extLst>
          </p:cNvPr>
          <p:cNvSpPr txBox="1"/>
          <p:nvPr/>
        </p:nvSpPr>
        <p:spPr>
          <a:xfrm>
            <a:off x="1201340" y="5081197"/>
            <a:ext cx="1701981" cy="95604"/>
          </a:xfrm>
          <a:prstGeom prst="rect">
            <a:avLst/>
          </a:prstGeom>
        </p:spPr>
        <p:txBody>
          <a:bodyPr wrap="square" lIns="0" tIns="0" rIns="0" bIns="0" rtlCol="0" anchor="t">
            <a:spAutoFit/>
          </a:bodyPr>
          <a:lstStyle/>
          <a:p>
            <a:pPr algn="ctr">
              <a:lnSpc>
                <a:spcPts val="677"/>
              </a:lnSpc>
            </a:pPr>
            <a:r>
              <a:rPr lang="en-US" sz="853" dirty="0">
                <a:solidFill>
                  <a:srgbClr val="000000"/>
                </a:solidFill>
                <a:latin typeface="Open Sans Bold"/>
              </a:rPr>
              <a:t>UCLH </a:t>
            </a:r>
            <a:r>
              <a:rPr lang="en-US" sz="853" dirty="0" err="1">
                <a:solidFill>
                  <a:srgbClr val="000000"/>
                </a:solidFill>
                <a:latin typeface="Open Sans Bold"/>
              </a:rPr>
              <a:t>Thoracics</a:t>
            </a:r>
            <a:r>
              <a:rPr lang="en-US" sz="853" dirty="0">
                <a:solidFill>
                  <a:srgbClr val="000000"/>
                </a:solidFill>
                <a:latin typeface="Open Sans Bold"/>
              </a:rPr>
              <a:t> Team Top Tips:</a:t>
            </a:r>
          </a:p>
        </p:txBody>
      </p:sp>
      <p:sp>
        <p:nvSpPr>
          <p:cNvPr id="100" name="TextBox 48">
            <a:extLst>
              <a:ext uri="{FF2B5EF4-FFF2-40B4-BE49-F238E27FC236}">
                <a16:creationId xmlns:a16="http://schemas.microsoft.com/office/drawing/2014/main" id="{F5402350-0C0C-3164-4D52-07B79817A3FE}"/>
              </a:ext>
            </a:extLst>
          </p:cNvPr>
          <p:cNvSpPr txBox="1"/>
          <p:nvPr/>
        </p:nvSpPr>
        <p:spPr>
          <a:xfrm>
            <a:off x="800913" y="5122577"/>
            <a:ext cx="2807523" cy="1780359"/>
          </a:xfrm>
          <a:prstGeom prst="rect">
            <a:avLst/>
          </a:prstGeom>
        </p:spPr>
        <p:txBody>
          <a:bodyPr wrap="square" lIns="0" tIns="0" rIns="0" bIns="0" rtlCol="0" anchor="t">
            <a:spAutoFit/>
          </a:bodyPr>
          <a:lstStyle/>
          <a:p>
            <a:pPr>
              <a:lnSpc>
                <a:spcPct val="150000"/>
              </a:lnSpc>
            </a:pPr>
            <a:r>
              <a:rPr lang="en-US" sz="867" dirty="0">
                <a:solidFill>
                  <a:srgbClr val="000000"/>
                </a:solidFill>
                <a:latin typeface="Open Sans"/>
              </a:rPr>
              <a:t>•Involve your MDT from day one</a:t>
            </a:r>
          </a:p>
          <a:p>
            <a:pPr>
              <a:lnSpc>
                <a:spcPct val="150000"/>
              </a:lnSpc>
            </a:pPr>
            <a:r>
              <a:rPr lang="en-US" sz="867" dirty="0">
                <a:solidFill>
                  <a:srgbClr val="000000"/>
                </a:solidFill>
                <a:latin typeface="Open Sans"/>
              </a:rPr>
              <a:t>•Accept that trial and error is part of the process</a:t>
            </a:r>
          </a:p>
          <a:p>
            <a:pPr>
              <a:lnSpc>
                <a:spcPct val="150000"/>
              </a:lnSpc>
            </a:pPr>
            <a:r>
              <a:rPr lang="en-US" sz="867" dirty="0">
                <a:solidFill>
                  <a:srgbClr val="000000"/>
                </a:solidFill>
                <a:latin typeface="Open Sans"/>
              </a:rPr>
              <a:t>•Identify and nurture your change champions</a:t>
            </a:r>
          </a:p>
          <a:p>
            <a:pPr>
              <a:lnSpc>
                <a:spcPct val="150000"/>
              </a:lnSpc>
            </a:pPr>
            <a:r>
              <a:rPr lang="en-US" sz="867" dirty="0">
                <a:solidFill>
                  <a:srgbClr val="000000"/>
                </a:solidFill>
                <a:latin typeface="Open Sans"/>
              </a:rPr>
              <a:t>•You and your team create your culture</a:t>
            </a:r>
          </a:p>
          <a:p>
            <a:pPr>
              <a:lnSpc>
                <a:spcPct val="150000"/>
              </a:lnSpc>
            </a:pPr>
            <a:r>
              <a:rPr lang="en-US" sz="867" dirty="0">
                <a:solidFill>
                  <a:srgbClr val="000000"/>
                </a:solidFill>
                <a:latin typeface="Open Sans"/>
              </a:rPr>
              <a:t>•Reflect with your team on what worked and what</a:t>
            </a:r>
          </a:p>
          <a:p>
            <a:pPr>
              <a:lnSpc>
                <a:spcPct val="150000"/>
              </a:lnSpc>
            </a:pPr>
            <a:r>
              <a:rPr lang="en-US" sz="867" dirty="0">
                <a:solidFill>
                  <a:srgbClr val="000000"/>
                </a:solidFill>
                <a:latin typeface="Open Sans"/>
              </a:rPr>
              <a:t> has not worked</a:t>
            </a:r>
          </a:p>
          <a:p>
            <a:pPr>
              <a:lnSpc>
                <a:spcPct val="150000"/>
              </a:lnSpc>
            </a:pPr>
            <a:r>
              <a:rPr lang="en-US" sz="867" dirty="0">
                <a:solidFill>
                  <a:srgbClr val="000000"/>
                </a:solidFill>
                <a:latin typeface="Open Sans"/>
              </a:rPr>
              <a:t>•Share and disseminate you results</a:t>
            </a:r>
          </a:p>
          <a:p>
            <a:pPr algn="ctr">
              <a:lnSpc>
                <a:spcPct val="150000"/>
              </a:lnSpc>
            </a:pPr>
            <a:endParaRPr lang="en-US" sz="867" dirty="0">
              <a:solidFill>
                <a:srgbClr val="000000"/>
              </a:solidFill>
              <a:latin typeface="Open Sans"/>
            </a:endParaRPr>
          </a:p>
          <a:p>
            <a:pPr algn="ctr">
              <a:lnSpc>
                <a:spcPct val="150000"/>
              </a:lnSpc>
            </a:pPr>
            <a:endParaRPr lang="en-US" sz="867" dirty="0">
              <a:solidFill>
                <a:srgbClr val="000000"/>
              </a:solidFill>
              <a:latin typeface="Open Sans"/>
            </a:endParaRPr>
          </a:p>
        </p:txBody>
      </p:sp>
      <p:sp>
        <p:nvSpPr>
          <p:cNvPr id="101" name="TextBox 49">
            <a:extLst>
              <a:ext uri="{FF2B5EF4-FFF2-40B4-BE49-F238E27FC236}">
                <a16:creationId xmlns:a16="http://schemas.microsoft.com/office/drawing/2014/main" id="{10244D54-DBC2-2A6B-1010-3027777A6D42}"/>
              </a:ext>
            </a:extLst>
          </p:cNvPr>
          <p:cNvSpPr txBox="1"/>
          <p:nvPr/>
        </p:nvSpPr>
        <p:spPr>
          <a:xfrm>
            <a:off x="8533311" y="924245"/>
            <a:ext cx="3531008" cy="1400320"/>
          </a:xfrm>
          <a:prstGeom prst="rect">
            <a:avLst/>
          </a:prstGeom>
        </p:spPr>
        <p:txBody>
          <a:bodyPr wrap="square" lIns="0" tIns="0" rIns="0" bIns="0" rtlCol="0" anchor="t">
            <a:spAutoFit/>
          </a:bodyPr>
          <a:lstStyle/>
          <a:p>
            <a:pPr algn="just">
              <a:lnSpc>
                <a:spcPct val="150000"/>
              </a:lnSpc>
              <a:spcBef>
                <a:spcPct val="0"/>
              </a:spcBef>
            </a:pPr>
            <a:r>
              <a:rPr lang="en-US" sz="880" dirty="0">
                <a:solidFill>
                  <a:srgbClr val="000000"/>
                </a:solidFill>
                <a:latin typeface="Open Sans"/>
              </a:rPr>
              <a:t>Demystifying a patients’ postoperative journey through education, helps make the future familiar and </a:t>
            </a:r>
            <a:r>
              <a:rPr lang="en-US" sz="880" dirty="0" err="1">
                <a:solidFill>
                  <a:srgbClr val="000000"/>
                </a:solidFill>
                <a:latin typeface="Open Sans"/>
              </a:rPr>
              <a:t>optimises</a:t>
            </a:r>
            <a:r>
              <a:rPr lang="en-US" sz="880" dirty="0">
                <a:solidFill>
                  <a:srgbClr val="000000"/>
                </a:solidFill>
                <a:latin typeface="Open Sans"/>
              </a:rPr>
              <a:t> their ability to be an active participant, driving their own recovery and resulting in truly patient-centered care. Patients will have a clearer understanding of why interventions are happening at each stage, and with understanding comes empowerment. Empowerment to ask “when am I getting out of bed?” or “why am I not </a:t>
            </a:r>
            <a:r>
              <a:rPr lang="en-US" sz="880" dirty="0" err="1">
                <a:solidFill>
                  <a:srgbClr val="000000"/>
                </a:solidFill>
                <a:latin typeface="Open Sans"/>
              </a:rPr>
              <a:t>DrEaMing</a:t>
            </a:r>
            <a:r>
              <a:rPr lang="en-US" sz="880" dirty="0">
                <a:solidFill>
                  <a:srgbClr val="000000"/>
                </a:solidFill>
                <a:latin typeface="Open Sans"/>
              </a:rPr>
              <a:t>?” </a:t>
            </a:r>
          </a:p>
        </p:txBody>
      </p:sp>
      <p:sp>
        <p:nvSpPr>
          <p:cNvPr id="103" name="TextBox 51">
            <a:extLst>
              <a:ext uri="{FF2B5EF4-FFF2-40B4-BE49-F238E27FC236}">
                <a16:creationId xmlns:a16="http://schemas.microsoft.com/office/drawing/2014/main" id="{D17AFA8A-C74D-C224-F5A4-BF5484F83E45}"/>
              </a:ext>
            </a:extLst>
          </p:cNvPr>
          <p:cNvSpPr txBox="1"/>
          <p:nvPr/>
        </p:nvSpPr>
        <p:spPr>
          <a:xfrm>
            <a:off x="8723429" y="3616345"/>
            <a:ext cx="1659935" cy="552524"/>
          </a:xfrm>
          <a:prstGeom prst="rect">
            <a:avLst/>
          </a:prstGeom>
        </p:spPr>
        <p:txBody>
          <a:bodyPr wrap="square" lIns="0" tIns="0" rIns="0" bIns="0" rtlCol="0" anchor="t">
            <a:spAutoFit/>
          </a:bodyPr>
          <a:lstStyle/>
          <a:p>
            <a:pPr algn="ctr">
              <a:lnSpc>
                <a:spcPct val="150000"/>
              </a:lnSpc>
            </a:pPr>
            <a:r>
              <a:rPr lang="en-US" sz="827" i="1" dirty="0">
                <a:solidFill>
                  <a:srgbClr val="000000"/>
                </a:solidFill>
                <a:latin typeface="Open Sans"/>
              </a:rPr>
              <a:t>"</a:t>
            </a:r>
            <a:r>
              <a:rPr lang="en-US" sz="827" i="1" dirty="0" err="1">
                <a:solidFill>
                  <a:srgbClr val="000000"/>
                </a:solidFill>
                <a:latin typeface="Open Sans"/>
              </a:rPr>
              <a:t>DrEaMing</a:t>
            </a:r>
            <a:r>
              <a:rPr lang="en-US" sz="827" i="1" dirty="0">
                <a:solidFill>
                  <a:srgbClr val="000000"/>
                </a:solidFill>
                <a:latin typeface="Open Sans"/>
              </a:rPr>
              <a:t> is </a:t>
            </a:r>
            <a:r>
              <a:rPr lang="en-US" sz="827" i="1" dirty="0" err="1">
                <a:solidFill>
                  <a:srgbClr val="000000"/>
                </a:solidFill>
                <a:latin typeface="Open Sans"/>
              </a:rPr>
              <a:t>humanising</a:t>
            </a:r>
            <a:r>
              <a:rPr lang="en-US" sz="827" i="1" dirty="0">
                <a:solidFill>
                  <a:srgbClr val="000000"/>
                </a:solidFill>
                <a:latin typeface="Open Sans"/>
              </a:rPr>
              <a:t>. It will help make me feel like I am on the road to recovery" </a:t>
            </a:r>
          </a:p>
        </p:txBody>
      </p:sp>
      <p:sp>
        <p:nvSpPr>
          <p:cNvPr id="104" name="TextBox 52">
            <a:extLst>
              <a:ext uri="{FF2B5EF4-FFF2-40B4-BE49-F238E27FC236}">
                <a16:creationId xmlns:a16="http://schemas.microsoft.com/office/drawing/2014/main" id="{EE9CD965-860B-2553-BF18-94C617C02893}"/>
              </a:ext>
            </a:extLst>
          </p:cNvPr>
          <p:cNvSpPr txBox="1"/>
          <p:nvPr/>
        </p:nvSpPr>
        <p:spPr>
          <a:xfrm>
            <a:off x="10389049" y="2432378"/>
            <a:ext cx="1567999" cy="1142749"/>
          </a:xfrm>
          <a:prstGeom prst="rect">
            <a:avLst/>
          </a:prstGeom>
        </p:spPr>
        <p:txBody>
          <a:bodyPr wrap="square" lIns="0" tIns="0" rIns="0" bIns="0" rtlCol="0" anchor="t">
            <a:spAutoFit/>
          </a:bodyPr>
          <a:lstStyle/>
          <a:p>
            <a:pPr algn="ctr">
              <a:lnSpc>
                <a:spcPct val="150000"/>
              </a:lnSpc>
            </a:pPr>
            <a:r>
              <a:rPr lang="en-US" sz="840" i="1" dirty="0">
                <a:solidFill>
                  <a:srgbClr val="000000"/>
                </a:solidFill>
                <a:latin typeface="Open Sans"/>
              </a:rPr>
              <a:t>"I want to avoid complications and long hospital stay, if </a:t>
            </a:r>
            <a:r>
              <a:rPr lang="en-US" sz="840" i="1" dirty="0" err="1">
                <a:solidFill>
                  <a:srgbClr val="000000"/>
                </a:solidFill>
                <a:latin typeface="Open Sans"/>
              </a:rPr>
              <a:t>DrEaMing</a:t>
            </a:r>
            <a:r>
              <a:rPr lang="en-US" sz="840" i="1" dirty="0">
                <a:solidFill>
                  <a:srgbClr val="000000"/>
                </a:solidFill>
                <a:latin typeface="Open Sans"/>
              </a:rPr>
              <a:t> can help me do this then I will be asking where my breakfast is and when I will be moving" </a:t>
            </a:r>
          </a:p>
        </p:txBody>
      </p:sp>
      <p:sp>
        <p:nvSpPr>
          <p:cNvPr id="105" name="TextBox 53">
            <a:extLst>
              <a:ext uri="{FF2B5EF4-FFF2-40B4-BE49-F238E27FC236}">
                <a16:creationId xmlns:a16="http://schemas.microsoft.com/office/drawing/2014/main" id="{D1C9455F-456C-F484-204E-608A5ECC0F85}"/>
              </a:ext>
            </a:extLst>
          </p:cNvPr>
          <p:cNvSpPr txBox="1"/>
          <p:nvPr/>
        </p:nvSpPr>
        <p:spPr>
          <a:xfrm>
            <a:off x="8617878" y="2568469"/>
            <a:ext cx="1541108" cy="743473"/>
          </a:xfrm>
          <a:prstGeom prst="rect">
            <a:avLst/>
          </a:prstGeom>
        </p:spPr>
        <p:txBody>
          <a:bodyPr wrap="square" lIns="0" tIns="0" rIns="0" bIns="0" rtlCol="0" anchor="t">
            <a:spAutoFit/>
          </a:bodyPr>
          <a:lstStyle/>
          <a:p>
            <a:pPr algn="ctr">
              <a:lnSpc>
                <a:spcPct val="150000"/>
              </a:lnSpc>
            </a:pPr>
            <a:r>
              <a:rPr lang="en-US" sz="827" i="1" dirty="0">
                <a:solidFill>
                  <a:srgbClr val="000000"/>
                </a:solidFill>
                <a:latin typeface="Open Sans"/>
              </a:rPr>
              <a:t>"I want to get home quickly but I don't want to feel rushed, a key contact who I can call if I need, would reassure me" </a:t>
            </a:r>
          </a:p>
        </p:txBody>
      </p:sp>
      <p:sp>
        <p:nvSpPr>
          <p:cNvPr id="106" name="TextBox 54">
            <a:extLst>
              <a:ext uri="{FF2B5EF4-FFF2-40B4-BE49-F238E27FC236}">
                <a16:creationId xmlns:a16="http://schemas.microsoft.com/office/drawing/2014/main" id="{00088150-792A-121C-E4E9-CF96BE14F175}"/>
              </a:ext>
            </a:extLst>
          </p:cNvPr>
          <p:cNvSpPr txBox="1"/>
          <p:nvPr/>
        </p:nvSpPr>
        <p:spPr>
          <a:xfrm>
            <a:off x="8409113" y="6406809"/>
            <a:ext cx="2564393" cy="593111"/>
          </a:xfrm>
          <a:prstGeom prst="rect">
            <a:avLst/>
          </a:prstGeom>
        </p:spPr>
        <p:txBody>
          <a:bodyPr wrap="square" lIns="0" tIns="0" rIns="0" bIns="0" rtlCol="0" anchor="t">
            <a:spAutoFit/>
          </a:bodyPr>
          <a:lstStyle/>
          <a:p>
            <a:pPr marL="110595" indent="-110595" algn="just">
              <a:buFont typeface="+mj-lt"/>
              <a:buAutoNum type="arabicPeriod"/>
            </a:pPr>
            <a:r>
              <a:rPr lang="en-GB" sz="667" dirty="0">
                <a:latin typeface="Open Sans" panose="020B0606030504020204" pitchFamily="34" charset="0"/>
                <a:ea typeface="Open Sans" panose="020B0606030504020204" pitchFamily="34" charset="0"/>
                <a:cs typeface="Open Sans" panose="020B0606030504020204" pitchFamily="34" charset="0"/>
              </a:rPr>
              <a:t>Oliver,. C, et al. Br J </a:t>
            </a:r>
            <a:r>
              <a:rPr lang="en-GB" sz="667" dirty="0" err="1">
                <a:latin typeface="Open Sans" panose="020B0606030504020204" pitchFamily="34" charset="0"/>
                <a:ea typeface="Open Sans" panose="020B0606030504020204" pitchFamily="34" charset="0"/>
                <a:cs typeface="Open Sans" panose="020B0606030504020204" pitchFamily="34" charset="0"/>
              </a:rPr>
              <a:t>Anaesth</a:t>
            </a:r>
            <a:r>
              <a:rPr lang="en-GB" sz="667" dirty="0">
                <a:latin typeface="Open Sans" panose="020B0606030504020204" pitchFamily="34" charset="0"/>
                <a:ea typeface="Open Sans" panose="020B0606030504020204" pitchFamily="34" charset="0"/>
                <a:cs typeface="Open Sans" panose="020B0606030504020204" pitchFamily="34" charset="0"/>
              </a:rPr>
              <a:t> 2022; 129(1), 114–126</a:t>
            </a:r>
          </a:p>
          <a:p>
            <a:pPr marL="110595" indent="-110595" algn="just">
              <a:buFont typeface="+mj-lt"/>
              <a:buAutoNum type="arabicPeriod"/>
            </a:pPr>
            <a:r>
              <a:rPr lang="en-GB" sz="667" dirty="0">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PQIP-Annual-Report_2021.pdf</a:t>
            </a:r>
            <a:endParaRPr lang="en-GB" sz="667" dirty="0">
              <a:latin typeface="Open Sans" panose="020B0606030504020204" pitchFamily="34" charset="0"/>
              <a:ea typeface="Open Sans" panose="020B0606030504020204" pitchFamily="34" charset="0"/>
              <a:cs typeface="Open Sans" panose="020B0606030504020204" pitchFamily="34" charset="0"/>
            </a:endParaRPr>
          </a:p>
          <a:p>
            <a:pPr marL="110595" indent="-110595" algn="just">
              <a:buFont typeface="+mj-lt"/>
              <a:buAutoNum type="arabicPeriod"/>
            </a:pPr>
            <a:r>
              <a:rPr lang="en-GB" sz="667" dirty="0">
                <a:latin typeface="Open Sans" panose="020B0606030504020204" pitchFamily="34" charset="0"/>
                <a:ea typeface="Open Sans" panose="020B0606030504020204" pitchFamily="34" charset="0"/>
                <a:cs typeface="Open Sans" panose="020B0606030504020204" pitchFamily="34" charset="0"/>
              </a:rPr>
              <a:t>Poland, F., et al. BMJ Open 2017; 7(6), e013498–e013498</a:t>
            </a:r>
          </a:p>
          <a:p>
            <a:pPr marL="110595" indent="-110595" algn="just">
              <a:buFont typeface="+mj-lt"/>
              <a:buAutoNum type="arabicPeriod"/>
            </a:pPr>
            <a:r>
              <a:rPr lang="en-GB" sz="667" dirty="0" err="1">
                <a:latin typeface="Open Sans" panose="020B0606030504020204" pitchFamily="34" charset="0"/>
                <a:ea typeface="Open Sans" panose="020B0606030504020204" pitchFamily="34" charset="0"/>
                <a:cs typeface="Open Sans" panose="020B0606030504020204" pitchFamily="34" charset="0"/>
              </a:rPr>
              <a:t>Wennström</a:t>
            </a:r>
            <a:r>
              <a:rPr lang="en-GB" sz="667" dirty="0">
                <a:latin typeface="Open Sans" panose="020B0606030504020204" pitchFamily="34" charset="0"/>
                <a:ea typeface="Open Sans" panose="020B0606030504020204" pitchFamily="34" charset="0"/>
                <a:cs typeface="Open Sans" panose="020B0606030504020204" pitchFamily="34" charset="0"/>
              </a:rPr>
              <a:t>,. et al Perioperative Medicine 2020; 9(1), 15–15. </a:t>
            </a:r>
          </a:p>
          <a:p>
            <a:pPr marL="110595" indent="-110595" algn="just">
              <a:buFont typeface="+mj-lt"/>
              <a:buAutoNum type="arabicPeriod"/>
            </a:pPr>
            <a:endParaRPr lang="en-GB" sz="667" dirty="0">
              <a:latin typeface="Open Sans" panose="020B0606030504020204" pitchFamily="34" charset="0"/>
              <a:ea typeface="Open Sans" panose="020B0606030504020204" pitchFamily="34" charset="0"/>
              <a:cs typeface="Open Sans" panose="020B0606030504020204" pitchFamily="34" charset="0"/>
            </a:endParaRPr>
          </a:p>
          <a:p>
            <a:pPr algn="ctr">
              <a:lnSpc>
                <a:spcPts val="587"/>
              </a:lnSpc>
              <a:spcBef>
                <a:spcPct val="0"/>
              </a:spcBef>
            </a:pPr>
            <a:r>
              <a:rPr lang="en-US" sz="667" dirty="0">
                <a:latin typeface="Open Sans" panose="020B0606030504020204" pitchFamily="34" charset="0"/>
                <a:ea typeface="Open Sans" panose="020B0606030504020204" pitchFamily="34" charset="0"/>
                <a:cs typeface="Open Sans" panose="020B0606030504020204" pitchFamily="34" charset="0"/>
              </a:rPr>
              <a:t> </a:t>
            </a:r>
          </a:p>
        </p:txBody>
      </p:sp>
      <p:sp>
        <p:nvSpPr>
          <p:cNvPr id="112" name="TextBox 24">
            <a:extLst>
              <a:ext uri="{FF2B5EF4-FFF2-40B4-BE49-F238E27FC236}">
                <a16:creationId xmlns:a16="http://schemas.microsoft.com/office/drawing/2014/main" id="{E12E001B-B390-A6B0-92B6-11E7DC410AA8}"/>
              </a:ext>
            </a:extLst>
          </p:cNvPr>
          <p:cNvSpPr txBox="1"/>
          <p:nvPr/>
        </p:nvSpPr>
        <p:spPr>
          <a:xfrm>
            <a:off x="5717530" y="-3784"/>
            <a:ext cx="5594980" cy="753668"/>
          </a:xfrm>
          <a:prstGeom prst="rect">
            <a:avLst/>
          </a:prstGeom>
        </p:spPr>
        <p:txBody>
          <a:bodyPr wrap="square" lIns="0" tIns="0" rIns="0" bIns="0" rtlCol="0" anchor="t">
            <a:spAutoFit/>
          </a:bodyPr>
          <a:lstStyle/>
          <a:p>
            <a:pPr>
              <a:lnSpc>
                <a:spcPct val="150000"/>
              </a:lnSpc>
            </a:pPr>
            <a:r>
              <a:rPr lang="en-US" sz="853" dirty="0">
                <a:solidFill>
                  <a:srgbClr val="000000"/>
                </a:solidFill>
                <a:latin typeface="Open Sans"/>
              </a:rPr>
              <a:t>Dr Rachael Brooks and Dr Eleanor Warwick, PQIP Fellows, UCLH </a:t>
            </a:r>
            <a:r>
              <a:rPr lang="en-US" sz="853" dirty="0" err="1">
                <a:solidFill>
                  <a:srgbClr val="000000"/>
                </a:solidFill>
                <a:latin typeface="Open Sans"/>
              </a:rPr>
              <a:t>anaesthetic</a:t>
            </a:r>
            <a:r>
              <a:rPr lang="en-US" sz="853" dirty="0">
                <a:solidFill>
                  <a:srgbClr val="000000"/>
                </a:solidFill>
                <a:latin typeface="Open Sans"/>
              </a:rPr>
              <a:t> registrars.</a:t>
            </a:r>
          </a:p>
          <a:p>
            <a:pPr>
              <a:lnSpc>
                <a:spcPct val="150000"/>
              </a:lnSpc>
            </a:pPr>
            <a:r>
              <a:rPr lang="en-US" sz="853" dirty="0">
                <a:solidFill>
                  <a:srgbClr val="000000"/>
                </a:solidFill>
                <a:latin typeface="Open Sans"/>
              </a:rPr>
              <a:t>Perioperative </a:t>
            </a:r>
            <a:r>
              <a:rPr lang="en-US" sz="853" dirty="0" err="1">
                <a:solidFill>
                  <a:srgbClr val="000000"/>
                </a:solidFill>
                <a:latin typeface="Open Sans"/>
              </a:rPr>
              <a:t>Thoracics</a:t>
            </a:r>
            <a:r>
              <a:rPr lang="en-US" sz="853" dirty="0">
                <a:solidFill>
                  <a:srgbClr val="000000"/>
                </a:solidFill>
                <a:latin typeface="Open Sans"/>
              </a:rPr>
              <a:t> Team at UCLH: Dr Emilie </a:t>
            </a:r>
            <a:r>
              <a:rPr lang="en-US" sz="853" dirty="0" err="1">
                <a:solidFill>
                  <a:srgbClr val="000000"/>
                </a:solidFill>
                <a:latin typeface="Open Sans"/>
              </a:rPr>
              <a:t>Hoogenboom</a:t>
            </a:r>
            <a:r>
              <a:rPr lang="en-US" sz="853" dirty="0">
                <a:solidFill>
                  <a:srgbClr val="000000"/>
                </a:solidFill>
                <a:latin typeface="Open Sans"/>
              </a:rPr>
              <a:t>, Consultant </a:t>
            </a:r>
            <a:r>
              <a:rPr lang="en-US" sz="853" dirty="0" err="1">
                <a:solidFill>
                  <a:srgbClr val="000000"/>
                </a:solidFill>
                <a:latin typeface="Open Sans"/>
              </a:rPr>
              <a:t>Anaesthetist</a:t>
            </a:r>
            <a:r>
              <a:rPr lang="en-US" sz="853" dirty="0">
                <a:solidFill>
                  <a:srgbClr val="000000"/>
                </a:solidFill>
                <a:latin typeface="Open Sans"/>
              </a:rPr>
              <a:t> UCLH Thoracic CNS Emilia </a:t>
            </a:r>
            <a:r>
              <a:rPr lang="en-US" sz="853" dirty="0" err="1">
                <a:solidFill>
                  <a:srgbClr val="000000"/>
                </a:solidFill>
                <a:latin typeface="Open Sans"/>
              </a:rPr>
              <a:t>Kaleeva</a:t>
            </a:r>
            <a:r>
              <a:rPr lang="en-US" sz="853" dirty="0">
                <a:solidFill>
                  <a:srgbClr val="000000"/>
                </a:solidFill>
                <a:latin typeface="Open Sans"/>
              </a:rPr>
              <a:t> and </a:t>
            </a:r>
            <a:r>
              <a:rPr lang="en-US" sz="853" dirty="0" err="1">
                <a:solidFill>
                  <a:srgbClr val="000000"/>
                </a:solidFill>
                <a:latin typeface="Open Sans"/>
              </a:rPr>
              <a:t>Shereca</a:t>
            </a:r>
            <a:r>
              <a:rPr lang="en-US" sz="853" dirty="0">
                <a:solidFill>
                  <a:srgbClr val="000000"/>
                </a:solidFill>
                <a:latin typeface="Open Sans"/>
              </a:rPr>
              <a:t> </a:t>
            </a:r>
            <a:r>
              <a:rPr lang="en-US" sz="853" dirty="0" err="1">
                <a:solidFill>
                  <a:srgbClr val="000000"/>
                </a:solidFill>
                <a:latin typeface="Open Sans"/>
              </a:rPr>
              <a:t>Bellinfantie</a:t>
            </a:r>
            <a:r>
              <a:rPr lang="en-US" sz="853" dirty="0">
                <a:solidFill>
                  <a:srgbClr val="000000"/>
                </a:solidFill>
                <a:latin typeface="Open Sans"/>
              </a:rPr>
              <a:t>. With thanks to </a:t>
            </a:r>
            <a:r>
              <a:rPr lang="en-US" sz="853" dirty="0" err="1">
                <a:solidFill>
                  <a:srgbClr val="000000"/>
                </a:solidFill>
                <a:latin typeface="Open Sans"/>
              </a:rPr>
              <a:t>RCoA</a:t>
            </a:r>
            <a:r>
              <a:rPr lang="en-US" sz="853" dirty="0">
                <a:solidFill>
                  <a:srgbClr val="000000"/>
                </a:solidFill>
                <a:latin typeface="Open Sans"/>
              </a:rPr>
              <a:t> Patients Voices Focus Group  </a:t>
            </a:r>
          </a:p>
          <a:p>
            <a:pPr>
              <a:lnSpc>
                <a:spcPts val="1424"/>
              </a:lnSpc>
            </a:pPr>
            <a:r>
              <a:rPr lang="en-US" sz="853" dirty="0">
                <a:solidFill>
                  <a:srgbClr val="000000"/>
                </a:solidFill>
                <a:latin typeface="Open Sans"/>
              </a:rPr>
              <a:t>  </a:t>
            </a:r>
          </a:p>
        </p:txBody>
      </p:sp>
      <p:sp>
        <p:nvSpPr>
          <p:cNvPr id="115" name="TextBox 50">
            <a:extLst>
              <a:ext uri="{FF2B5EF4-FFF2-40B4-BE49-F238E27FC236}">
                <a16:creationId xmlns:a16="http://schemas.microsoft.com/office/drawing/2014/main" id="{1837AD2B-74F0-15A6-1485-5E03CA2511C1}"/>
              </a:ext>
            </a:extLst>
          </p:cNvPr>
          <p:cNvSpPr txBox="1"/>
          <p:nvPr/>
        </p:nvSpPr>
        <p:spPr>
          <a:xfrm>
            <a:off x="3721420" y="3705185"/>
            <a:ext cx="4577273" cy="3229154"/>
          </a:xfrm>
          <a:prstGeom prst="rect">
            <a:avLst/>
          </a:prstGeom>
        </p:spPr>
        <p:txBody>
          <a:bodyPr wrap="square" lIns="0" tIns="0" rIns="0" bIns="0" rtlCol="0" anchor="t">
            <a:spAutoFit/>
          </a:bodyPr>
          <a:lstStyle/>
          <a:p>
            <a:pPr marL="97487" lvl="1" indent="-48743" algn="just">
              <a:lnSpc>
                <a:spcPct val="150000"/>
              </a:lnSpc>
              <a:buFont typeface="Arial"/>
              <a:buChar char="•"/>
            </a:pPr>
            <a:r>
              <a:rPr lang="en-US" sz="88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DrEaMing</a:t>
            </a: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 is an empowering and </a:t>
            </a:r>
            <a:r>
              <a:rPr lang="en-US" sz="88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humanising</a:t>
            </a: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 quality metric. Being able to drink, eat and </a:t>
            </a:r>
            <a:r>
              <a:rPr lang="en-US" sz="88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mobilise</a:t>
            </a: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 are basic and fundamental human activities that help patient’s feel more normal and “on the road to recovery”.</a:t>
            </a:r>
          </a:p>
          <a:p>
            <a:pPr marL="97487" lvl="1" indent="-48743" algn="just">
              <a:lnSpc>
                <a:spcPct val="150000"/>
              </a:lnSpc>
              <a:buFont typeface="Arial"/>
              <a:buChar char="•"/>
            </a:pP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Counselling patients that </a:t>
            </a:r>
            <a:r>
              <a:rPr lang="en-US" sz="88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DrEaMing</a:t>
            </a: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 is expected on day one post-surgery gives patients a realistic and empowering goal to aim for and reassures them that their care is not being “fast tracked” due to hospital pressures. </a:t>
            </a:r>
          </a:p>
          <a:p>
            <a:pPr marL="97487" lvl="1" indent="-48743" algn="just">
              <a:lnSpc>
                <a:spcPct val="150000"/>
              </a:lnSpc>
              <a:buFont typeface="Arial"/>
              <a:buChar char="•"/>
            </a:pP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Patients want to do anything to avoid complications and prolonged hospital admissions but need to know the care they are receiving is evidence-based and patient-centered. </a:t>
            </a:r>
          </a:p>
          <a:p>
            <a:pPr marL="97487" lvl="1" indent="-48743" algn="just">
              <a:lnSpc>
                <a:spcPct val="150000"/>
              </a:lnSpc>
              <a:buFont typeface="Arial"/>
              <a:buChar char="•"/>
            </a:pP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Educating patients early on in their perioperative journey about the daily steps post-surgery, including </a:t>
            </a:r>
            <a:r>
              <a:rPr lang="en-US" sz="88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DrEaMing</a:t>
            </a: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 gives patients the ability to be actively involved in their own post-operative recovery. </a:t>
            </a:r>
          </a:p>
          <a:p>
            <a:pPr marL="97487" lvl="1" indent="-48743" algn="just">
              <a:lnSpc>
                <a:spcPct val="150000"/>
              </a:lnSpc>
              <a:buFont typeface="Arial"/>
              <a:buChar char="•"/>
            </a:pPr>
            <a:r>
              <a:rPr lang="en-US" sz="880" dirty="0">
                <a:solidFill>
                  <a:srgbClr val="000000"/>
                </a:solidFill>
                <a:latin typeface="Open Sans" panose="020B0606030504020204" pitchFamily="34" charset="0"/>
                <a:ea typeface="Open Sans" panose="020B0606030504020204" pitchFamily="34" charset="0"/>
                <a:cs typeface="Open Sans" panose="020B0606030504020204" pitchFamily="34" charset="0"/>
              </a:rPr>
              <a:t>Every patient interaction should be used as a chance to reinforce these messages. This not only supports the patients to retain the pertinent information but also reassures them that the whole team are working cohesively around the same goals</a:t>
            </a:r>
          </a:p>
          <a:p>
            <a:pPr algn="l" fontAlgn="base">
              <a:lnSpc>
                <a:spcPct val="150000"/>
              </a:lnSpc>
            </a:pPr>
            <a:endParaRPr lang="en-GB" sz="880" dirty="0">
              <a:solidFill>
                <a:srgbClr val="000000"/>
              </a:solidFill>
              <a:latin typeface="+mj-lt"/>
              <a:ea typeface="Open Sans" panose="020B0606030504020204" pitchFamily="34" charset="0"/>
              <a:cs typeface="Open Sans" panose="020B0606030504020204" pitchFamily="34" charset="0"/>
            </a:endParaRPr>
          </a:p>
        </p:txBody>
      </p:sp>
      <p:pic>
        <p:nvPicPr>
          <p:cNvPr id="117" name="Picture 31">
            <a:extLst>
              <a:ext uri="{FF2B5EF4-FFF2-40B4-BE49-F238E27FC236}">
                <a16:creationId xmlns:a16="http://schemas.microsoft.com/office/drawing/2014/main" id="{BBA8462F-4241-F8B2-DCB4-DD3C9A4016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579513" y="5679375"/>
            <a:ext cx="1588431" cy="1166775"/>
          </a:xfrm>
          <a:prstGeom prst="rect">
            <a:avLst/>
          </a:prstGeom>
        </p:spPr>
      </p:pic>
      <p:sp>
        <p:nvSpPr>
          <p:cNvPr id="118" name="TextBox 51">
            <a:extLst>
              <a:ext uri="{FF2B5EF4-FFF2-40B4-BE49-F238E27FC236}">
                <a16:creationId xmlns:a16="http://schemas.microsoft.com/office/drawing/2014/main" id="{7334D591-3CF0-7F6B-9227-9115C2AACBB7}"/>
              </a:ext>
            </a:extLst>
          </p:cNvPr>
          <p:cNvSpPr txBox="1"/>
          <p:nvPr/>
        </p:nvSpPr>
        <p:spPr>
          <a:xfrm>
            <a:off x="10694538" y="5829273"/>
            <a:ext cx="1488303" cy="775340"/>
          </a:xfrm>
          <a:prstGeom prst="rect">
            <a:avLst/>
          </a:prstGeom>
        </p:spPr>
        <p:txBody>
          <a:bodyPr wrap="square" lIns="0" tIns="0" rIns="0" bIns="0" rtlCol="0" anchor="t">
            <a:spAutoFit/>
          </a:bodyPr>
          <a:lstStyle/>
          <a:p>
            <a:pPr algn="ctr">
              <a:lnSpc>
                <a:spcPct val="150000"/>
              </a:lnSpc>
            </a:pPr>
            <a:r>
              <a:rPr lang="en-US" sz="1161" b="1" dirty="0">
                <a:solidFill>
                  <a:srgbClr val="000000"/>
                </a:solidFill>
                <a:latin typeface="Open Sans"/>
              </a:rPr>
              <a:t>”Engage, Educate and Empower Patients”</a:t>
            </a:r>
          </a:p>
        </p:txBody>
      </p:sp>
      <p:sp>
        <p:nvSpPr>
          <p:cNvPr id="121" name="Rectangle 3">
            <a:extLst>
              <a:ext uri="{FF2B5EF4-FFF2-40B4-BE49-F238E27FC236}">
                <a16:creationId xmlns:a16="http://schemas.microsoft.com/office/drawing/2014/main" id="{3C0258E0-7EF4-19CF-9C0B-35E2BADA92F3}"/>
              </a:ext>
            </a:extLst>
          </p:cNvPr>
          <p:cNvSpPr>
            <a:spLocks noChangeArrowheads="1"/>
          </p:cNvSpPr>
          <p:nvPr/>
        </p:nvSpPr>
        <p:spPr bwMode="auto">
          <a:xfrm rot="10800000" flipV="1">
            <a:off x="8526515" y="4072762"/>
            <a:ext cx="3487896" cy="224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493" tIns="14747" rIns="29493" bIns="14747" numCol="1" anchor="ctr" anchorCtr="0" compatLnSpc="1">
            <a:prstTxWarp prst="textNoShape">
              <a:avLst/>
            </a:prstTxWarp>
            <a:spAutoFit/>
          </a:bodyPr>
          <a:lstStyle/>
          <a:p>
            <a:pPr algn="just">
              <a:lnSpc>
                <a:spcPct val="150000"/>
              </a:lnSpc>
              <a:spcBef>
                <a:spcPct val="0"/>
              </a:spcBef>
            </a:pPr>
            <a:endParaRPr lang="en-GB" altLang="en-US" sz="88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pPr>
            <a:r>
              <a:rPr lang="en-GB" altLang="en-US" sz="880" dirty="0">
                <a:latin typeface="Open Sans" panose="020B0606030504020204" pitchFamily="34" charset="0"/>
                <a:ea typeface="Open Sans" panose="020B0606030504020204" pitchFamily="34" charset="0"/>
                <a:cs typeface="Open Sans" panose="020B0606030504020204" pitchFamily="34" charset="0"/>
              </a:rPr>
              <a:t>Well informed, prepared patients with knowledge of their planned care, feel safer and are more prepared, both physically and mentally, to participate actively in their self-care and recovery</a:t>
            </a:r>
            <a:r>
              <a:rPr lang="en-GB" altLang="en-US" sz="880" baseline="30000" dirty="0">
                <a:latin typeface="Open Sans" panose="020B0606030504020204" pitchFamily="34" charset="0"/>
                <a:ea typeface="Open Sans" panose="020B0606030504020204" pitchFamily="34" charset="0"/>
                <a:cs typeface="Open Sans" panose="020B0606030504020204" pitchFamily="34" charset="0"/>
              </a:rPr>
              <a:t>3</a:t>
            </a:r>
            <a:r>
              <a:rPr lang="en-GB" altLang="en-US" sz="880" dirty="0">
                <a:latin typeface="Open Sans" panose="020B0606030504020204" pitchFamily="34" charset="0"/>
                <a:ea typeface="Open Sans" panose="020B0606030504020204" pitchFamily="34" charset="0"/>
                <a:cs typeface="Open Sans" panose="020B0606030504020204" pitchFamily="34" charset="0"/>
              </a:rPr>
              <a:t>. </a:t>
            </a:r>
            <a:r>
              <a:rPr lang="en-US" sz="880" dirty="0">
                <a:solidFill>
                  <a:srgbClr val="000000"/>
                </a:solidFill>
                <a:latin typeface="Open Sans"/>
              </a:rPr>
              <a:t>This self-efficacy around their own recovery means  that patient’s themselves can become powerful drivers for QI. Beyond </a:t>
            </a:r>
            <a:r>
              <a:rPr lang="en-US" sz="880" dirty="0" err="1">
                <a:solidFill>
                  <a:srgbClr val="000000"/>
                </a:solidFill>
                <a:latin typeface="Open Sans"/>
              </a:rPr>
              <a:t>DrEaMing</a:t>
            </a:r>
            <a:r>
              <a:rPr lang="en-US" sz="880" dirty="0">
                <a:solidFill>
                  <a:srgbClr val="000000"/>
                </a:solidFill>
                <a:latin typeface="Open Sans"/>
              </a:rPr>
              <a:t>, this empowerment  can be harnessed to support any perioperative QI metric, as informed patients  are more likely to be proactively involved in </a:t>
            </a:r>
          </a:p>
          <a:p>
            <a:pPr algn="just">
              <a:lnSpc>
                <a:spcPct val="150000"/>
              </a:lnSpc>
              <a:spcBef>
                <a:spcPct val="0"/>
              </a:spcBef>
            </a:pPr>
            <a:r>
              <a:rPr lang="en-US" sz="880" dirty="0">
                <a:solidFill>
                  <a:srgbClr val="000000"/>
                </a:solidFill>
                <a:latin typeface="Open Sans"/>
              </a:rPr>
              <a:t>managing their recovery. </a:t>
            </a:r>
          </a:p>
          <a:p>
            <a:pPr algn="just" defTabSz="294917" eaLnBrk="0" fontAlgn="base" hangingPunct="0">
              <a:lnSpc>
                <a:spcPct val="150000"/>
              </a:lnSpc>
              <a:spcBef>
                <a:spcPct val="0"/>
              </a:spcBef>
              <a:spcAft>
                <a:spcPct val="0"/>
              </a:spcAft>
            </a:pPr>
            <a:endParaRPr lang="en-GB" altLang="en-US" sz="88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588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6B37C281-FBE7-4B5E-8D24-7044398A6D7D}">
  <ds:schemaRefs>
    <ds:schemaRef ds:uri="http://schemas.microsoft.com/sharepoint/v3/contenttype/forms"/>
  </ds:schemaRefs>
</ds:datastoreItem>
</file>

<file path=customXml/itemProps2.xml><?xml version="1.0" encoding="utf-8"?>
<ds:datastoreItem xmlns:ds="http://schemas.openxmlformats.org/officeDocument/2006/customXml" ds:itemID="{0404AA4E-31FA-4734-A369-97878B3F7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9a593-3265-4a49-b71d-8db4c0af5911"/>
    <ds:schemaRef ds:uri="eef307fe-dfcd-4dc4-b0dc-232c2dad2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656F40-3F5D-48B1-BFE6-4BEE7DF5BFB4}">
  <ds:schemaRefs>
    <ds:schemaRef ds:uri="http://schemas.microsoft.com/office/2006/documentManagement/types"/>
    <ds:schemaRef ds:uri="eef307fe-dfcd-4dc4-b0dc-232c2dad2b81"/>
    <ds:schemaRef ds:uri="http://www.w3.org/XML/1998/namespace"/>
    <ds:schemaRef ds:uri="http://schemas.microsoft.com/office/2006/metadata/properties"/>
    <ds:schemaRef ds:uri="http://schemas.openxmlformats.org/package/2006/metadata/core-properties"/>
    <ds:schemaRef ds:uri="http://purl.org/dc/elements/1.1/"/>
    <ds:schemaRef ds:uri="ec49a593-3265-4a49-b71d-8db4c0af5911"/>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727</TotalTime>
  <Words>865</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Open Sans</vt:lpstr>
      <vt:lpstr>Fira Sans Light Bold</vt:lpstr>
      <vt:lpstr>Open Sans 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RCoA UCLH DrEaMing colorectal and gynae</dc:title>
  <dc:creator>Home</dc:creator>
  <cp:lastModifiedBy>Lia Bover Armstrong</cp:lastModifiedBy>
  <cp:revision>14</cp:revision>
  <dcterms:created xsi:type="dcterms:W3CDTF">2006-08-16T00:00:00Z</dcterms:created>
  <dcterms:modified xsi:type="dcterms:W3CDTF">2023-05-16T07:20:54Z</dcterms:modified>
  <dc:identifier>DAFarMErRjM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y fmtid="{D5CDD505-2E9C-101B-9397-08002B2CF9AE}" pid="3" name="MediaServiceImageTags">
    <vt:lpwstr/>
  </property>
</Properties>
</file>